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83" r:id="rId12"/>
    <p:sldId id="284" r:id="rId13"/>
    <p:sldId id="285" r:id="rId14"/>
    <p:sldId id="286" r:id="rId15"/>
    <p:sldId id="266" r:id="rId16"/>
    <p:sldId id="267" r:id="rId17"/>
    <p:sldId id="268" r:id="rId18"/>
    <p:sldId id="291" r:id="rId19"/>
    <p:sldId id="288" r:id="rId20"/>
    <p:sldId id="290" r:id="rId21"/>
    <p:sldId id="293" r:id="rId22"/>
    <p:sldId id="292" r:id="rId23"/>
    <p:sldId id="289" r:id="rId24"/>
    <p:sldId id="287" r:id="rId25"/>
    <p:sldId id="274" r:id="rId26"/>
    <p:sldId id="279" r:id="rId27"/>
    <p:sldId id="275" r:id="rId28"/>
    <p:sldId id="29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9" autoAdjust="0"/>
    <p:restoredTop sz="94660"/>
  </p:normalViewPr>
  <p:slideViewPr>
    <p:cSldViewPr snapToGrid="0">
      <p:cViewPr>
        <p:scale>
          <a:sx n="100" d="100"/>
          <a:sy n="100" d="100"/>
        </p:scale>
        <p:origin x="29" y="-1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31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6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6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3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08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5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87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79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4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9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01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84772-754E-491F-88D6-44910ABA2066}" type="datetimeFigureOut">
              <a:rPr lang="en-US" smtClean="0"/>
              <a:t>5/22/2016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7A964-EB7D-4813-84EA-EB294F6C31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5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Helse, kosthold og trening</a:t>
            </a:r>
            <a:endParaRPr lang="en-US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Odd Erik Frantzen, HFIK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09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Om Tim </a:t>
            </a:r>
            <a:r>
              <a:rPr lang="nb-NO" dirty="0" err="1" smtClean="0"/>
              <a:t>Noakes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64 år gammel, </a:t>
            </a:r>
            <a:r>
              <a:rPr lang="nb-NO" dirty="0" err="1" smtClean="0"/>
              <a:t>Sør-Afrikaner</a:t>
            </a:r>
            <a:endParaRPr lang="nb-NO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27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 Tim </a:t>
            </a:r>
            <a:r>
              <a:rPr lang="en-US" dirty="0" err="1"/>
              <a:t>Noakes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64 </a:t>
            </a:r>
            <a:r>
              <a:rPr lang="en-US" dirty="0" err="1"/>
              <a:t>år</a:t>
            </a:r>
            <a:r>
              <a:rPr lang="en-US" dirty="0"/>
              <a:t> </a:t>
            </a:r>
            <a:r>
              <a:rPr lang="en-US" dirty="0" err="1"/>
              <a:t>gammel</a:t>
            </a:r>
            <a:r>
              <a:rPr lang="en-US" dirty="0"/>
              <a:t>, </a:t>
            </a:r>
            <a:r>
              <a:rPr lang="en-US" dirty="0" err="1"/>
              <a:t>Sør</a:t>
            </a:r>
            <a:r>
              <a:rPr lang="en-US" dirty="0"/>
              <a:t>-Afrikaner</a:t>
            </a:r>
          </a:p>
          <a:p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arbeidet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idrettsfysiolog</a:t>
            </a:r>
            <a:r>
              <a:rPr lang="en-US" dirty="0"/>
              <a:t> hele </a:t>
            </a:r>
            <a:r>
              <a:rPr lang="en-US" dirty="0" err="1" smtClean="0"/>
              <a:t>livet</a:t>
            </a:r>
            <a:r>
              <a:rPr lang="en-US" dirty="0" smtClean="0"/>
              <a:t>. Under </a:t>
            </a:r>
            <a:r>
              <a:rPr lang="en-US" dirty="0" err="1" smtClean="0"/>
              <a:t>dette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berømt</a:t>
            </a:r>
            <a:r>
              <a:rPr lang="en-US" dirty="0" smtClean="0"/>
              <a:t> </a:t>
            </a:r>
            <a:r>
              <a:rPr lang="en-US" dirty="0" err="1" smtClean="0"/>
              <a:t>forsker</a:t>
            </a:r>
            <a:r>
              <a:rPr lang="en-US" dirty="0" smtClean="0"/>
              <a:t> </a:t>
            </a:r>
            <a:r>
              <a:rPr lang="en-US" dirty="0" err="1" smtClean="0"/>
              <a:t>innen</a:t>
            </a:r>
            <a:r>
              <a:rPr lang="en-US" dirty="0" smtClean="0"/>
              <a:t> </a:t>
            </a:r>
            <a:r>
              <a:rPr lang="en-US" dirty="0" err="1" smtClean="0"/>
              <a:t>treningsfysiologi</a:t>
            </a:r>
            <a:r>
              <a:rPr lang="en-US" dirty="0" smtClean="0"/>
              <a:t>, </a:t>
            </a:r>
            <a:r>
              <a:rPr lang="en-US" dirty="0" err="1" smtClean="0"/>
              <a:t>kost</a:t>
            </a:r>
            <a:r>
              <a:rPr lang="en-US" dirty="0" smtClean="0"/>
              <a:t> </a:t>
            </a:r>
            <a:r>
              <a:rPr lang="en-US" dirty="0" err="1" smtClean="0"/>
              <a:t>og</a:t>
            </a:r>
            <a:r>
              <a:rPr lang="en-US" dirty="0" smtClean="0"/>
              <a:t> </a:t>
            </a:r>
            <a:r>
              <a:rPr lang="en-US" dirty="0" err="1" smtClean="0"/>
              <a:t>ernæring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5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 Tim </a:t>
            </a:r>
            <a:r>
              <a:rPr lang="en-US" dirty="0" err="1"/>
              <a:t>Noakes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64 år gammel, </a:t>
            </a:r>
            <a:r>
              <a:rPr lang="nb-NO" dirty="0" err="1"/>
              <a:t>Sør-Afrikaner</a:t>
            </a:r>
            <a:endParaRPr lang="nb-NO" dirty="0"/>
          </a:p>
          <a:p>
            <a:r>
              <a:rPr lang="nb-NO" dirty="0"/>
              <a:t>Har arbeidet som idrettsfysiolog hele livet. Under dette en berømt forsker innen treningsfysiologi, kost og ernæring.</a:t>
            </a:r>
          </a:p>
          <a:p>
            <a:r>
              <a:rPr lang="nb-NO" dirty="0"/>
              <a:t>Har vært en habil utholdenhetsutøver selv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88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 Tim </a:t>
            </a:r>
            <a:r>
              <a:rPr lang="en-US" dirty="0" err="1"/>
              <a:t>Noakes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64 år gammel, </a:t>
            </a:r>
            <a:r>
              <a:rPr lang="nb-NO" dirty="0" err="1"/>
              <a:t>Sør-Afrikaner</a:t>
            </a:r>
            <a:endParaRPr lang="nb-NO" dirty="0"/>
          </a:p>
          <a:p>
            <a:r>
              <a:rPr lang="nb-NO" dirty="0"/>
              <a:t>Har arbeidet som idrettsfysiolog hele livet. Under dette en berømt forsker innen treningsfysiologi, kost og ernæring.</a:t>
            </a:r>
          </a:p>
          <a:p>
            <a:r>
              <a:rPr lang="nb-NO" dirty="0"/>
              <a:t>Har vært en habil utholdenhetsutøver selv</a:t>
            </a:r>
          </a:p>
          <a:p>
            <a:r>
              <a:rPr lang="nb-NO" dirty="0"/>
              <a:t>Har vært talsmann for «</a:t>
            </a:r>
            <a:r>
              <a:rPr lang="nb-NO" dirty="0" err="1"/>
              <a:t>high</a:t>
            </a:r>
            <a:r>
              <a:rPr lang="nb-NO" dirty="0"/>
              <a:t> </a:t>
            </a:r>
            <a:r>
              <a:rPr lang="nb-NO" dirty="0" err="1"/>
              <a:t>carb</a:t>
            </a:r>
            <a:r>
              <a:rPr lang="nb-NO" dirty="0"/>
              <a:t> </a:t>
            </a:r>
            <a:r>
              <a:rPr lang="nb-NO" dirty="0" err="1"/>
              <a:t>diets</a:t>
            </a:r>
            <a:r>
              <a:rPr lang="nb-NO" dirty="0"/>
              <a:t>» i idrett frem til </a:t>
            </a:r>
            <a:r>
              <a:rPr lang="nb-NO" dirty="0" smtClean="0"/>
              <a:t>2002. Han godtok dette uten å forske på det selv, som han sier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79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Om Tim </a:t>
            </a:r>
            <a:r>
              <a:rPr lang="en-US" dirty="0" err="1"/>
              <a:t>Noakes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64 år gammel, </a:t>
            </a:r>
            <a:r>
              <a:rPr lang="nb-NO" dirty="0" err="1"/>
              <a:t>Sør-Afrikaner</a:t>
            </a:r>
            <a:endParaRPr lang="nb-NO" dirty="0"/>
          </a:p>
          <a:p>
            <a:r>
              <a:rPr lang="nb-NO" dirty="0"/>
              <a:t>Har arbeidet som idrettsfysiolog hele livet. Under dette en berømt forsker innen treningsfysiologi, kost og ernæring.</a:t>
            </a:r>
          </a:p>
          <a:p>
            <a:r>
              <a:rPr lang="nb-NO" dirty="0"/>
              <a:t>Har vært en habil utholdenhetsutøver selv</a:t>
            </a:r>
          </a:p>
          <a:p>
            <a:r>
              <a:rPr lang="nb-NO" dirty="0"/>
              <a:t>Har vært talsmann for «</a:t>
            </a:r>
            <a:r>
              <a:rPr lang="nb-NO" dirty="0" err="1"/>
              <a:t>high</a:t>
            </a:r>
            <a:r>
              <a:rPr lang="nb-NO" dirty="0"/>
              <a:t> </a:t>
            </a:r>
            <a:r>
              <a:rPr lang="nb-NO" dirty="0" err="1"/>
              <a:t>carb</a:t>
            </a:r>
            <a:r>
              <a:rPr lang="nb-NO" dirty="0"/>
              <a:t> </a:t>
            </a:r>
            <a:r>
              <a:rPr lang="nb-NO" dirty="0" err="1"/>
              <a:t>diets</a:t>
            </a:r>
            <a:r>
              <a:rPr lang="nb-NO" dirty="0"/>
              <a:t>» i idrett frem til 2002. Han godtok dette uten å forske på det selv, som han </a:t>
            </a:r>
            <a:r>
              <a:rPr lang="nb-NO" dirty="0" smtClean="0"/>
              <a:t>sier – 3.30-4.10</a:t>
            </a:r>
            <a:endParaRPr lang="nb-NO" dirty="0"/>
          </a:p>
          <a:p>
            <a:r>
              <a:rPr lang="nb-NO" dirty="0"/>
              <a:t>Fikk selv diabetes 2 og la om til mindre </a:t>
            </a:r>
            <a:r>
              <a:rPr lang="nb-NO" dirty="0" err="1"/>
              <a:t>karbo</a:t>
            </a:r>
            <a:r>
              <a:rPr lang="nb-NO" dirty="0"/>
              <a:t> og mer fett i </a:t>
            </a:r>
            <a:r>
              <a:rPr lang="nb-NO" dirty="0" smtClean="0"/>
              <a:t>kosten</a:t>
            </a:r>
          </a:p>
          <a:p>
            <a:endParaRPr lang="nb-NO" dirty="0"/>
          </a:p>
          <a:p>
            <a:r>
              <a:rPr lang="nb-NO" dirty="0" smtClean="0"/>
              <a:t>Snakker om at diabetikere med fordel kan redusere inntaket av karbohydrat og erstatte dette med skikkelige fettstoffer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8171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Fettfobi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Starter i 1977, i den amerikanske ernæringslobbyen</a:t>
            </a:r>
          </a:p>
          <a:p>
            <a:r>
              <a:rPr lang="nb-NO" dirty="0" err="1" smtClean="0"/>
              <a:t>Noakes</a:t>
            </a:r>
            <a:r>
              <a:rPr lang="nb-NO" dirty="0" smtClean="0"/>
              <a:t> mener vi må tenke profitt for å forstå trendene i ernæring</a:t>
            </a:r>
          </a:p>
          <a:p>
            <a:r>
              <a:rPr lang="nb-NO" dirty="0" smtClean="0"/>
              <a:t>Det normale for menneskene var begrenset </a:t>
            </a:r>
            <a:r>
              <a:rPr lang="nb-NO" dirty="0" err="1" smtClean="0"/>
              <a:t>karbo</a:t>
            </a:r>
            <a:r>
              <a:rPr lang="nb-NO" dirty="0" smtClean="0"/>
              <a:t>-tilgang</a:t>
            </a:r>
          </a:p>
          <a:p>
            <a:r>
              <a:rPr lang="nb-NO" dirty="0" smtClean="0"/>
              <a:t>Statens ernæringsråd 20% protein, 25% fett og 55% </a:t>
            </a:r>
            <a:r>
              <a:rPr lang="nb-NO" dirty="0" smtClean="0"/>
              <a:t>karbohydrater</a:t>
            </a:r>
          </a:p>
          <a:p>
            <a:endParaRPr lang="nb-NO" dirty="0"/>
          </a:p>
          <a:p>
            <a:r>
              <a:rPr lang="nb-NO" dirty="0" smtClean="0"/>
              <a:t>Nyfødte babyer får igjennom morsmelken 20 % </a:t>
            </a:r>
            <a:r>
              <a:rPr lang="nb-NO" dirty="0" err="1" smtClean="0"/>
              <a:t>prot</a:t>
            </a:r>
            <a:r>
              <a:rPr lang="nb-NO" dirty="0" smtClean="0"/>
              <a:t>, 40 % fett og 40 % karbohydrat. </a:t>
            </a:r>
            <a:r>
              <a:rPr lang="nb-NO" dirty="0" err="1" smtClean="0"/>
              <a:t>Noakes</a:t>
            </a:r>
            <a:r>
              <a:rPr lang="nb-NO" dirty="0" smtClean="0"/>
              <a:t> mener at ingen trenger å gå høyere i karbohydratinntaket. </a:t>
            </a:r>
            <a:endParaRPr lang="nb-NO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18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Regulering av sult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Hjernen regulerer dette selv, om vi lever av naturen i naturen. </a:t>
            </a:r>
          </a:p>
          <a:p>
            <a:r>
              <a:rPr lang="nb-NO" dirty="0" smtClean="0"/>
              <a:t>Karbohydrater stimulerer til økt insulinproduksjon</a:t>
            </a:r>
          </a:p>
          <a:p>
            <a:r>
              <a:rPr lang="nb-NO" dirty="0" smtClean="0"/>
              <a:t>Insulin er et anabolt og sultskapende hormon  </a:t>
            </a:r>
          </a:p>
          <a:p>
            <a:r>
              <a:rPr lang="nb-NO" dirty="0" smtClean="0"/>
              <a:t>Fett inneholder hormonet LEPTIN som gir økt </a:t>
            </a:r>
            <a:r>
              <a:rPr lang="nb-NO" dirty="0" smtClean="0"/>
              <a:t>metthetsfølelse</a:t>
            </a:r>
          </a:p>
          <a:p>
            <a:endParaRPr lang="nb-NO" dirty="0"/>
          </a:p>
          <a:p>
            <a:r>
              <a:rPr lang="nb-NO" dirty="0" smtClean="0"/>
              <a:t>Snakker om at karbohydrater som sukker og varer av hvitt mel akselererer sulten ut over det nødvendige. Fett virker mer mettende.</a:t>
            </a:r>
            <a:r>
              <a:rPr lang="en-US" dirty="0"/>
              <a:t> </a:t>
            </a:r>
            <a:r>
              <a:rPr lang="en-US" dirty="0" err="1" smtClean="0"/>
              <a:t>Viktig</a:t>
            </a:r>
            <a:r>
              <a:rPr lang="en-US" dirty="0" smtClean="0"/>
              <a:t> å </a:t>
            </a:r>
            <a:r>
              <a:rPr lang="en-US" dirty="0" err="1" smtClean="0"/>
              <a:t>lære</a:t>
            </a:r>
            <a:r>
              <a:rPr lang="en-US" dirty="0" smtClean="0"/>
              <a:t> å ha et </a:t>
            </a:r>
            <a:r>
              <a:rPr lang="en-US" dirty="0" err="1" smtClean="0"/>
              <a:t>naturlig</a:t>
            </a:r>
            <a:r>
              <a:rPr lang="en-US" dirty="0" smtClean="0"/>
              <a:t> </a:t>
            </a:r>
            <a:r>
              <a:rPr lang="en-US" dirty="0" err="1" smtClean="0"/>
              <a:t>forhold</a:t>
            </a:r>
            <a:r>
              <a:rPr lang="en-US" dirty="0" smtClean="0"/>
              <a:t> </a:t>
            </a:r>
            <a:r>
              <a:rPr lang="en-US" dirty="0" err="1" smtClean="0"/>
              <a:t>til</a:t>
            </a:r>
            <a:r>
              <a:rPr lang="en-US" dirty="0" smtClean="0"/>
              <a:t> </a:t>
            </a:r>
            <a:r>
              <a:rPr lang="en-US" dirty="0" err="1" smtClean="0"/>
              <a:t>fett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naturlig</a:t>
            </a:r>
            <a:r>
              <a:rPr lang="en-US" dirty="0" smtClean="0"/>
              <a:t> del </a:t>
            </a:r>
            <a:r>
              <a:rPr lang="en-US" dirty="0" err="1" smtClean="0"/>
              <a:t>av</a:t>
            </a:r>
            <a:r>
              <a:rPr lang="en-US" dirty="0" smtClean="0"/>
              <a:t> </a:t>
            </a:r>
            <a:r>
              <a:rPr lang="en-US" dirty="0" err="1" smtClean="0"/>
              <a:t>kostholdet</a:t>
            </a:r>
            <a:r>
              <a:rPr lang="en-US" dirty="0" smtClean="0"/>
              <a:t>.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54222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Insulinresistens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Stort helseproblem i stadig yngre år</a:t>
            </a:r>
          </a:p>
          <a:p>
            <a:r>
              <a:rPr lang="nb-NO" dirty="0" smtClean="0"/>
              <a:t>Betyr at cellene ikke får normal hjelp av insulinet </a:t>
            </a:r>
          </a:p>
          <a:p>
            <a:r>
              <a:rPr lang="nb-NO" dirty="0" smtClean="0"/>
              <a:t>Viktig å se individet, fordi vi har svært forskjellig evne til forbrenning av de forskjellige næringsstoffene. Genetiske forskjeller</a:t>
            </a:r>
            <a:r>
              <a:rPr lang="nb-NO" dirty="0" smtClean="0"/>
              <a:t>!</a:t>
            </a:r>
            <a:endParaRPr lang="nb-NO" dirty="0" smtClean="0"/>
          </a:p>
          <a:p>
            <a:r>
              <a:rPr lang="nb-NO" dirty="0" smtClean="0"/>
              <a:t>Noen kan spise masse karbohydrater uten umiddelbar negativ effekt, andre får stor økning i insulinproduksjon og vekt.</a:t>
            </a:r>
          </a:p>
          <a:p>
            <a:r>
              <a:rPr lang="nb-NO" dirty="0" smtClean="0"/>
              <a:t>Dette kan ødelegge idrettsgleden for mange </a:t>
            </a:r>
            <a:r>
              <a:rPr lang="nb-NO" dirty="0" smtClean="0"/>
              <a:t>unge</a:t>
            </a:r>
          </a:p>
          <a:p>
            <a:endParaRPr lang="nb-NO" dirty="0"/>
          </a:p>
          <a:p>
            <a:r>
              <a:rPr lang="nb-NO" dirty="0" smtClean="0"/>
              <a:t>Snakker om alle som ufrivillig pådrar seg for mye vekt og hemmes i fysisk aktivitet. Her vil redusert karbohydratinntak kunne hjelpe.</a:t>
            </a:r>
            <a:endParaRPr lang="nb-NO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44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Vektkontroll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Reduksjon foregår alltid på en «høyfettdiett»</a:t>
            </a:r>
          </a:p>
          <a:p>
            <a:r>
              <a:rPr lang="nb-NO" dirty="0" smtClean="0"/>
              <a:t>Lett å gå ned men vanskelig å holde vekten nede</a:t>
            </a:r>
          </a:p>
          <a:p>
            <a:r>
              <a:rPr lang="nb-NO" dirty="0" smtClean="0"/>
              <a:t>Insulinkonsentrasjon er avgjørende for </a:t>
            </a:r>
            <a:r>
              <a:rPr lang="nb-NO" dirty="0" smtClean="0"/>
              <a:t>vektkontroll</a:t>
            </a:r>
          </a:p>
          <a:p>
            <a:endParaRPr lang="nb-NO" dirty="0"/>
          </a:p>
          <a:p>
            <a:r>
              <a:rPr lang="nb-NO" dirty="0" smtClean="0"/>
              <a:t>Snakker om at vektreduksjon innebærer forbrenning av kroppsfett. Når vektnedgangen er gjennomført må personen være flink til å erstatte kroppsfettet med fett i kosten.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43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Karbo</a:t>
            </a:r>
            <a:r>
              <a:rPr lang="nb-NO" dirty="0" smtClean="0"/>
              <a:t>, insulinresistens og BMI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Det ser ut til at mengde karbohydrat i kosten bestemmer hvor mye et menneske spiser totalt</a:t>
            </a:r>
          </a:p>
          <a:p>
            <a:r>
              <a:rPr lang="nb-NO" dirty="0" smtClean="0"/>
              <a:t>Hver enkelt av oss har en grense for hvor mye karbohydrat vi kan spise for å beholde en normal BMI </a:t>
            </a:r>
            <a:r>
              <a:rPr lang="nb-NO" dirty="0" smtClean="0"/>
              <a:t> </a:t>
            </a:r>
            <a:endParaRPr lang="nb-NO" dirty="0" smtClean="0"/>
          </a:p>
          <a:p>
            <a:r>
              <a:rPr lang="nb-NO" dirty="0" smtClean="0"/>
              <a:t>Langtidsblodsukker (HbA1c) kan si noe om karbohydrattoleranse. Under 5.0 er topp.</a:t>
            </a:r>
            <a:r>
              <a:rPr lang="nb-NO" dirty="0"/>
              <a:t> </a:t>
            </a:r>
            <a:r>
              <a:rPr lang="nb-NO" dirty="0" smtClean="0"/>
              <a:t>Over 6.1 er på grensen til diabetes</a:t>
            </a:r>
          </a:p>
        </p:txBody>
      </p:sp>
    </p:spTree>
    <p:extLst>
      <p:ext uri="{BB962C8B-B14F-4D97-AF65-F5344CB8AC3E}">
        <p14:creationId xmlns:p14="http://schemas.microsoft.com/office/powerpoint/2010/main" val="391660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Om meg selv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dirty="0" smtClean="0"/>
              <a:t>Småbrukersønn – hadde nesten alt vi trengte av mat hjemme. Kjøpte mjøl, sukker og fisk</a:t>
            </a:r>
          </a:p>
          <a:p>
            <a:r>
              <a:rPr lang="nb-NO" dirty="0" smtClean="0"/>
              <a:t>Friidrett fra 10 års alder. Trente mye og aleine. Allsidig</a:t>
            </a:r>
          </a:p>
          <a:p>
            <a:r>
              <a:rPr lang="nb-NO" dirty="0" smtClean="0"/>
              <a:t>Har trent andre utøvere fra 1978</a:t>
            </a:r>
          </a:p>
          <a:p>
            <a:r>
              <a:rPr lang="nb-NO" dirty="0" smtClean="0"/>
              <a:t>Idrettshøyskole 1979-1981 – friidrett og turn/ Fysioterapi 1983-1986</a:t>
            </a:r>
          </a:p>
          <a:p>
            <a:r>
              <a:rPr lang="nb-NO" dirty="0" smtClean="0"/>
              <a:t>Trener på nasjonalt nivå 1985-1995.</a:t>
            </a:r>
          </a:p>
          <a:p>
            <a:r>
              <a:rPr lang="nb-NO" dirty="0" smtClean="0"/>
              <a:t>Ga nyre til bror med diabetes 1 i 1985.</a:t>
            </a:r>
          </a:p>
          <a:p>
            <a:r>
              <a:rPr lang="nb-NO" dirty="0"/>
              <a:t>D</a:t>
            </a:r>
            <a:r>
              <a:rPr lang="nb-NO" dirty="0" smtClean="0"/>
              <a:t>atter fikk diabetes 1 1991. Niese og nevø fikk dia 1 nesten samtidig.</a:t>
            </a:r>
          </a:p>
          <a:p>
            <a:r>
              <a:rPr lang="nb-NO" dirty="0" smtClean="0"/>
              <a:t>Bror dør av bivirkninger etter diabetes 1999.</a:t>
            </a:r>
          </a:p>
          <a:p>
            <a:r>
              <a:rPr lang="nb-NO" dirty="0" smtClean="0"/>
              <a:t>Treffer Dag 2003. Skapes et utrolig miljø rundt våre barn.</a:t>
            </a:r>
          </a:p>
          <a:p>
            <a:r>
              <a:rPr lang="nb-NO" dirty="0" smtClean="0"/>
              <a:t>HFIK fra 2005-2010</a:t>
            </a:r>
          </a:p>
          <a:p>
            <a:r>
              <a:rPr lang="nb-NO" dirty="0" smtClean="0"/>
              <a:t>Mer fett og mindre karbohydrater. Dette tar av i 2009. Drar til Stockholm for å høre på de fremste forkjemperne for LCHF nov 2009.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90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Karbohydrater og prestasjon i idrett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T. </a:t>
            </a:r>
            <a:r>
              <a:rPr lang="nb-NO" dirty="0" err="1"/>
              <a:t>Noakes</a:t>
            </a:r>
            <a:r>
              <a:rPr lang="nb-NO" dirty="0"/>
              <a:t> mener at ingen idrettsutøvere har nytte av mer enn 200g karbohydrat om dagen</a:t>
            </a:r>
            <a:r>
              <a:rPr lang="nb-NO" dirty="0" smtClean="0"/>
              <a:t>. Eller 1 g karbohydrat/ minutt trening</a:t>
            </a:r>
            <a:endParaRPr lang="nb-NO" dirty="0"/>
          </a:p>
          <a:p>
            <a:r>
              <a:rPr lang="nb-NO" dirty="0"/>
              <a:t>T. </a:t>
            </a:r>
            <a:r>
              <a:rPr lang="nb-NO" dirty="0" err="1"/>
              <a:t>Noakes</a:t>
            </a:r>
            <a:r>
              <a:rPr lang="nb-NO" dirty="0"/>
              <a:t> påpeker også at </a:t>
            </a:r>
            <a:r>
              <a:rPr lang="nb-NO" dirty="0" smtClean="0"/>
              <a:t>LCHF ( lite </a:t>
            </a:r>
            <a:r>
              <a:rPr lang="nb-NO" dirty="0" err="1" smtClean="0"/>
              <a:t>karbuhydrat</a:t>
            </a:r>
            <a:r>
              <a:rPr lang="nb-NO" dirty="0" smtClean="0"/>
              <a:t> og mere fett) </a:t>
            </a:r>
            <a:r>
              <a:rPr lang="nb-NO" dirty="0"/>
              <a:t>virker dårlig på prestasjonen hos enkelte utøvere. Man må da finne frem til det nivået av karbohydrat  som fungerer </a:t>
            </a:r>
            <a:r>
              <a:rPr lang="nb-NO" dirty="0" smtClean="0"/>
              <a:t>godt</a:t>
            </a:r>
          </a:p>
          <a:p>
            <a:r>
              <a:rPr lang="nb-NO" dirty="0" smtClean="0"/>
              <a:t>Ingen grunn til å benytte mye </a:t>
            </a:r>
            <a:r>
              <a:rPr lang="nb-NO" dirty="0" smtClean="0"/>
              <a:t>karbohydrat </a:t>
            </a:r>
            <a:r>
              <a:rPr lang="nb-NO" dirty="0" smtClean="0"/>
              <a:t>på lett trening. LCHF bedrer også fettomsetningen</a:t>
            </a:r>
          </a:p>
          <a:p>
            <a:r>
              <a:rPr lang="nb-NO" dirty="0" smtClean="0"/>
              <a:t>Utøvere i idretter med stor intensitet presterer dårligere på </a:t>
            </a:r>
            <a:r>
              <a:rPr lang="nb-NO" dirty="0" smtClean="0"/>
              <a:t>streng LCHF</a:t>
            </a:r>
            <a:r>
              <a:rPr lang="nb-NO" dirty="0" smtClean="0"/>
              <a:t>. </a:t>
            </a:r>
            <a:r>
              <a:rPr lang="nb-NO" dirty="0" smtClean="0"/>
              <a:t>Øk da karbohydratinntaket men ikke mer enn nødvendig. </a:t>
            </a:r>
            <a:endParaRPr lang="nb-NO" dirty="0" smtClean="0"/>
          </a:p>
          <a:p>
            <a:r>
              <a:rPr lang="nb-NO" dirty="0" smtClean="0"/>
              <a:t>Husk at noen </a:t>
            </a:r>
            <a:r>
              <a:rPr lang="nb-NO" dirty="0" smtClean="0"/>
              <a:t>personer er </a:t>
            </a:r>
            <a:r>
              <a:rPr lang="nb-NO" dirty="0" smtClean="0"/>
              <a:t>karbohydrattilpasset og noen er mer </a:t>
            </a:r>
            <a:r>
              <a:rPr lang="nb-NO" dirty="0" err="1" smtClean="0"/>
              <a:t>fetttilpasset</a:t>
            </a:r>
            <a:endParaRPr lang="nb-NO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0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Mat før, under og etter trening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60400" y="1690688"/>
            <a:ext cx="10982960" cy="4491355"/>
          </a:xfrm>
        </p:spPr>
        <p:txBody>
          <a:bodyPr>
            <a:normAutofit fontScale="92500" lnSpcReduction="10000"/>
          </a:bodyPr>
          <a:lstStyle/>
          <a:p>
            <a:r>
              <a:rPr lang="nb-NO" dirty="0" smtClean="0"/>
              <a:t>Spis senest 3 timer føre hard trening/ Unngå middag før trening og konkurranse.</a:t>
            </a:r>
          </a:p>
          <a:p>
            <a:r>
              <a:rPr lang="nb-NO" dirty="0" smtClean="0"/>
              <a:t>Ikke innta karbohydrater mellom siste måltid og treningstart </a:t>
            </a:r>
          </a:p>
          <a:p>
            <a:r>
              <a:rPr lang="nb-NO" dirty="0" smtClean="0"/>
              <a:t>Om økten er hard og over 45-60 min kan det suppleres med drikke med naturlig karbohydrat. </a:t>
            </a:r>
            <a:r>
              <a:rPr lang="nb-NO" dirty="0" err="1" smtClean="0"/>
              <a:t>Ca</a:t>
            </a:r>
            <a:r>
              <a:rPr lang="nb-NO" dirty="0" smtClean="0"/>
              <a:t> 5 % løsning.</a:t>
            </a:r>
          </a:p>
          <a:p>
            <a:r>
              <a:rPr lang="nb-NO" dirty="0" smtClean="0"/>
              <a:t>Det er positivt om måltidet etter trening/ konkurranse inneholder naturlige: </a:t>
            </a:r>
          </a:p>
          <a:p>
            <a:pPr marL="0" indent="0">
              <a:buNone/>
            </a:pPr>
            <a:r>
              <a:rPr lang="nb-NO" dirty="0" smtClean="0"/>
              <a:t>	- proteiner fra - kjøtt, fisk, fugl, egg, mm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- fettstoffer fra- meierismør, kotelettfett, </a:t>
            </a:r>
            <a:r>
              <a:rPr lang="nb-NO" dirty="0" err="1" smtClean="0"/>
              <a:t>entrekote</a:t>
            </a:r>
            <a:r>
              <a:rPr lang="nb-NO" dirty="0" smtClean="0"/>
              <a:t>, lam, feit fisk mm 	- karbohydrater fra – poteter, rotgrønnsaker, bønner, erter, tomat mm</a:t>
            </a:r>
          </a:p>
          <a:p>
            <a:pPr marL="0" indent="0">
              <a:buNone/>
            </a:pPr>
            <a:r>
              <a:rPr lang="nb-NO" dirty="0"/>
              <a:t>	</a:t>
            </a:r>
            <a:r>
              <a:rPr lang="nb-NO" dirty="0" smtClean="0"/>
              <a:t>- salater, løker, mm</a:t>
            </a:r>
          </a:p>
          <a:p>
            <a:pPr marL="0" indent="0">
              <a:buNone/>
            </a:pPr>
            <a:r>
              <a:rPr lang="nb-NO" dirty="0" smtClean="0"/>
              <a:t>HUSK! Dere blir hva dere spiser!!</a:t>
            </a:r>
            <a:r>
              <a:rPr lang="nb-NO" dirty="0"/>
              <a:t>	</a:t>
            </a:r>
            <a:endParaRPr lang="nb-NO" dirty="0" smtClean="0"/>
          </a:p>
          <a:p>
            <a:endParaRPr lang="nb-NO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9522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Fett, mer enn energi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b="1" dirty="0" smtClean="0"/>
              <a:t>At proteiner er kroppens byggesteiner er halve sannheten</a:t>
            </a:r>
          </a:p>
          <a:p>
            <a:r>
              <a:rPr lang="nb-NO" dirty="0" smtClean="0"/>
              <a:t>67% av hjernen er fett</a:t>
            </a:r>
          </a:p>
          <a:p>
            <a:r>
              <a:rPr lang="nb-NO" dirty="0" smtClean="0"/>
              <a:t>Cellemembraner er 40 % mettet fett, 40 % umettet fett og 20 % kolesterol</a:t>
            </a:r>
          </a:p>
          <a:p>
            <a:r>
              <a:rPr lang="nb-NO" dirty="0" smtClean="0"/>
              <a:t>Spesielle fettceller isolerer </a:t>
            </a:r>
            <a:r>
              <a:rPr lang="nb-NO" dirty="0" smtClean="0"/>
              <a:t>nervetrådene </a:t>
            </a:r>
            <a:endParaRPr lang="nb-NO" dirty="0" smtClean="0"/>
          </a:p>
          <a:p>
            <a:r>
              <a:rPr lang="nb-NO" dirty="0" smtClean="0"/>
              <a:t>Kolesterol er også basismolekylet for dannelse </a:t>
            </a:r>
            <a:r>
              <a:rPr lang="nb-NO" dirty="0" smtClean="0"/>
              <a:t>av: - </a:t>
            </a:r>
            <a:r>
              <a:rPr lang="nb-NO" dirty="0" smtClean="0"/>
              <a:t>kontakter mellom nerveceller, </a:t>
            </a:r>
            <a:r>
              <a:rPr lang="nb-NO" dirty="0" smtClean="0"/>
              <a:t>- mannlige og kvinnelige kjønnshormoner </a:t>
            </a:r>
            <a:r>
              <a:rPr lang="nb-NO" dirty="0" smtClean="0"/>
              <a:t>mm</a:t>
            </a:r>
          </a:p>
          <a:p>
            <a:r>
              <a:rPr lang="nb-NO" dirty="0" smtClean="0"/>
              <a:t>Fett er også basis i alle hinner som skal beskytte mot omverden. Hud, slimhinner, mm </a:t>
            </a:r>
          </a:p>
          <a:p>
            <a:r>
              <a:rPr lang="nb-NO" dirty="0" smtClean="0"/>
              <a:t>Drar med seg A-, D-, E-, og </a:t>
            </a:r>
            <a:r>
              <a:rPr lang="nb-NO" dirty="0" smtClean="0"/>
              <a:t>K-vitaminer inn i kroppen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90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Karbohydratkilder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Sukker – tomme kalorier</a:t>
            </a:r>
          </a:p>
          <a:p>
            <a:r>
              <a:rPr lang="nb-NO" dirty="0" smtClean="0"/>
              <a:t>Frukt/ </a:t>
            </a:r>
            <a:r>
              <a:rPr lang="nb-NO" dirty="0" smtClean="0"/>
              <a:t>Bær – naturlige vitamin- og mineralholdige</a:t>
            </a:r>
            <a:endParaRPr lang="nb-NO" dirty="0" smtClean="0"/>
          </a:p>
          <a:p>
            <a:r>
              <a:rPr lang="nb-NO" dirty="0" smtClean="0"/>
              <a:t>Mel – For mange svært belastende for mage- og tarmfunksjon. Fint mel er tomme kalorier.</a:t>
            </a:r>
          </a:p>
          <a:p>
            <a:r>
              <a:rPr lang="nb-NO" dirty="0" smtClean="0"/>
              <a:t>Poteter – naturlig vitamin og mineralholdig</a:t>
            </a:r>
            <a:endParaRPr lang="nb-NO" dirty="0" smtClean="0"/>
          </a:p>
          <a:p>
            <a:r>
              <a:rPr lang="nb-NO" dirty="0" smtClean="0"/>
              <a:t>Ris – polert ris er tomme </a:t>
            </a:r>
            <a:r>
              <a:rPr lang="nb-NO" dirty="0" smtClean="0"/>
              <a:t>kalorier/ </a:t>
            </a:r>
            <a:r>
              <a:rPr lang="nb-NO" dirty="0" err="1" smtClean="0"/>
              <a:t>naturris</a:t>
            </a:r>
            <a:r>
              <a:rPr lang="nb-NO" dirty="0" smtClean="0"/>
              <a:t> er som potet</a:t>
            </a:r>
            <a:endParaRPr lang="nb-NO" dirty="0" smtClean="0"/>
          </a:p>
          <a:p>
            <a:r>
              <a:rPr lang="nb-NO" dirty="0" smtClean="0"/>
              <a:t>Nudler – ofte tomme kalorier</a:t>
            </a:r>
          </a:p>
          <a:p>
            <a:r>
              <a:rPr lang="nb-NO" dirty="0" smtClean="0"/>
              <a:t>Rotgrønnsaker – masse vitaminer og mineraler</a:t>
            </a:r>
          </a:p>
          <a:p>
            <a:r>
              <a:rPr lang="nb-NO" dirty="0" smtClean="0"/>
              <a:t>Bønner og erter – masse vitaminer og mineraler</a:t>
            </a:r>
          </a:p>
          <a:p>
            <a:r>
              <a:rPr lang="nb-NO" dirty="0" smtClean="0"/>
              <a:t>Nøtter og kakao (mørk sjokolade) – masse vitaminer og mineraler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94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Andre kjente teoretikere på LCHF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Atkins 1970 - årene</a:t>
            </a:r>
          </a:p>
          <a:p>
            <a:r>
              <a:rPr lang="nb-NO" dirty="0" smtClean="0"/>
              <a:t>Gary Taubes</a:t>
            </a:r>
          </a:p>
          <a:p>
            <a:r>
              <a:rPr lang="nb-NO" dirty="0" smtClean="0"/>
              <a:t>Jeff </a:t>
            </a:r>
            <a:r>
              <a:rPr lang="nb-NO" dirty="0" err="1" smtClean="0"/>
              <a:t>Volek</a:t>
            </a:r>
            <a:endParaRPr lang="nb-NO" dirty="0" smtClean="0"/>
          </a:p>
          <a:p>
            <a:r>
              <a:rPr lang="nb-NO" dirty="0" smtClean="0"/>
              <a:t>Stephen </a:t>
            </a:r>
            <a:r>
              <a:rPr lang="nb-NO" dirty="0" err="1" smtClean="0"/>
              <a:t>Phinney</a:t>
            </a:r>
            <a:endParaRPr lang="nb-NO" dirty="0" smtClean="0"/>
          </a:p>
          <a:p>
            <a:r>
              <a:rPr lang="nb-NO" dirty="0" smtClean="0"/>
              <a:t>Andreas </a:t>
            </a:r>
            <a:r>
              <a:rPr lang="nb-NO" dirty="0" err="1" smtClean="0"/>
              <a:t>Eenfeldt</a:t>
            </a:r>
            <a:r>
              <a:rPr lang="nb-NO" dirty="0" smtClean="0"/>
              <a:t>/ </a:t>
            </a:r>
            <a:r>
              <a:rPr lang="nb-NO" dirty="0" err="1" smtClean="0"/>
              <a:t>Kostdoktorn</a:t>
            </a:r>
            <a:endParaRPr lang="nb-NO" dirty="0" smtClean="0"/>
          </a:p>
          <a:p>
            <a:r>
              <a:rPr lang="nb-NO" dirty="0" smtClean="0"/>
              <a:t>Sofie Hexeberg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Aerob kapasitet og utholdenhet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 smtClean="0"/>
              <a:t> </a:t>
            </a:r>
          </a:p>
          <a:p>
            <a:r>
              <a:rPr lang="nb-NO" dirty="0" smtClean="0"/>
              <a:t>Viktig med skikkelig kontroll på terskeltreningen(se Ingebrigtsen)</a:t>
            </a:r>
          </a:p>
          <a:p>
            <a:r>
              <a:rPr lang="nb-NO" dirty="0" smtClean="0"/>
              <a:t>Den aerobe utholdenheten er avhengig av mye treningstid</a:t>
            </a:r>
          </a:p>
          <a:p>
            <a:pPr marL="0" indent="0">
              <a:buNone/>
            </a:pPr>
            <a:r>
              <a:rPr lang="nb-NO" dirty="0" smtClean="0"/>
              <a:t>Perfekt «arena» for opptrening av fettforbrenningen. Fettomsetningsevnen kan bedres 500%. Kaggestad mener at trening under 80% av maks aerob kapasitet for en stor del kan foregå med </a:t>
            </a:r>
            <a:r>
              <a:rPr lang="nb-NO" dirty="0" err="1" smtClean="0"/>
              <a:t>ketogene</a:t>
            </a:r>
            <a:r>
              <a:rPr lang="nb-NO" dirty="0" smtClean="0"/>
              <a:t> metabolitter (fett)</a:t>
            </a:r>
          </a:p>
          <a:p>
            <a:r>
              <a:rPr lang="nb-NO" dirty="0" smtClean="0"/>
              <a:t>Legger generelt sett grunnlaget for det å orke mye trening</a:t>
            </a:r>
          </a:p>
          <a:p>
            <a:pPr marL="0" indent="0">
              <a:buNone/>
            </a:pPr>
            <a:r>
              <a:rPr lang="nb-NO" dirty="0" smtClean="0"/>
              <a:t>	(Mye av Johnsrud Sundby sine 1100 treningstimer finner vi her)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smtClean="0"/>
              <a:t>Ren-Eng sitter inne med mye fagkompetanse her</a:t>
            </a:r>
          </a:p>
        </p:txBody>
      </p:sp>
    </p:spTree>
    <p:extLst>
      <p:ext uri="{BB962C8B-B14F-4D97-AF65-F5344CB8AC3E}">
        <p14:creationId xmlns:p14="http://schemas.microsoft.com/office/powerpoint/2010/main" val="312231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Den røde tråden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Den første treneren jeg hørte bruke termen aktivt var: Agne </a:t>
            </a:r>
            <a:r>
              <a:rPr lang="nb-NO" dirty="0" err="1" smtClean="0"/>
              <a:t>Bergvall</a:t>
            </a:r>
            <a:r>
              <a:rPr lang="nb-NO" dirty="0" smtClean="0"/>
              <a:t>, Carolina </a:t>
            </a:r>
            <a:r>
              <a:rPr lang="nb-NO" dirty="0" err="1" smtClean="0"/>
              <a:t>Kl</a:t>
            </a:r>
            <a:r>
              <a:rPr lang="hu-HU" dirty="0" smtClean="0"/>
              <a:t>ű</a:t>
            </a:r>
            <a:r>
              <a:rPr lang="nb-NO" dirty="0" err="1" smtClean="0"/>
              <a:t>ft</a:t>
            </a:r>
            <a:r>
              <a:rPr lang="nb-NO" dirty="0" smtClean="0"/>
              <a:t> sin trener</a:t>
            </a:r>
          </a:p>
          <a:p>
            <a:r>
              <a:rPr lang="nb-NO" dirty="0" smtClean="0"/>
              <a:t>Den treningstermen som siktes til her er PROGRESJON. Evnen til nøyaktighet skiller topptreneren og de nest beste treneren ( se </a:t>
            </a:r>
            <a:r>
              <a:rPr lang="nb-NO" dirty="0" err="1" smtClean="0"/>
              <a:t>Levandovski</a:t>
            </a:r>
            <a:r>
              <a:rPr lang="nb-NO" dirty="0" smtClean="0"/>
              <a:t>)</a:t>
            </a:r>
            <a:endParaRPr lang="nb-NO" dirty="0"/>
          </a:p>
          <a:p>
            <a:r>
              <a:rPr lang="nb-NO" dirty="0" smtClean="0"/>
              <a:t>Særlig utfordrende ved bytte av trener og/ eller miljø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 smtClean="0"/>
              <a:t>Vi har tradisjonelt et sterkt norsk friidrettsmiljø fra 16-19 år og noe svakere bredde mellom 20-22 år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54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Kunsten å påvirke en kropp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Treneren må altså ha kunnskap om</a:t>
            </a:r>
            <a:r>
              <a:rPr lang="en-US" dirty="0" smtClean="0"/>
              <a:t>:</a:t>
            </a:r>
          </a:p>
          <a:p>
            <a:r>
              <a:rPr lang="nb-NO" dirty="0" smtClean="0"/>
              <a:t>ANATOMI</a:t>
            </a:r>
          </a:p>
          <a:p>
            <a:r>
              <a:rPr lang="nb-NO" b="1" dirty="0" smtClean="0"/>
              <a:t>FYSIOLOGI – dagens tema</a:t>
            </a:r>
            <a:endParaRPr lang="nb-NO" b="1" dirty="0" smtClean="0"/>
          </a:p>
          <a:p>
            <a:r>
              <a:rPr lang="nb-NO" dirty="0" smtClean="0"/>
              <a:t>BIOMEKANIKK</a:t>
            </a:r>
          </a:p>
          <a:p>
            <a:r>
              <a:rPr lang="nb-NO" dirty="0" smtClean="0"/>
              <a:t>PEDAGOGIKK</a:t>
            </a:r>
          </a:p>
          <a:p>
            <a:r>
              <a:rPr lang="nb-NO" dirty="0" smtClean="0"/>
              <a:t>PSYKOLOGI</a:t>
            </a:r>
          </a:p>
        </p:txBody>
      </p:sp>
    </p:spTree>
    <p:extLst>
      <p:ext uri="{BB962C8B-B14F-4D97-AF65-F5344CB8AC3E}">
        <p14:creationId xmlns:p14="http://schemas.microsoft.com/office/powerpoint/2010/main" val="409366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Avslutning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Takk for en spennende stund sammen med dere</a:t>
            </a:r>
          </a:p>
          <a:p>
            <a:r>
              <a:rPr lang="nb-NO" dirty="0" smtClean="0"/>
              <a:t>Husk at all naturlig mat hører hjemme på en toppidrettsutøvers bord</a:t>
            </a:r>
          </a:p>
          <a:p>
            <a:r>
              <a:rPr lang="nb-NO" dirty="0" smtClean="0"/>
              <a:t>Nyt og ta dere god tid til alle måltider</a:t>
            </a:r>
          </a:p>
          <a:p>
            <a:r>
              <a:rPr lang="nb-NO" dirty="0" smtClean="0"/>
              <a:t>HUSK </a:t>
            </a:r>
            <a:r>
              <a:rPr lang="nb-NO" smtClean="0"/>
              <a:t>OGSÅ: «Du</a:t>
            </a:r>
            <a:r>
              <a:rPr lang="nb-NO" dirty="0" smtClean="0"/>
              <a:t> blir hva du spiser»</a:t>
            </a:r>
          </a:p>
          <a:p>
            <a:endParaRPr lang="nb-NO" dirty="0"/>
          </a:p>
          <a:p>
            <a:r>
              <a:rPr lang="nb-NO" dirty="0" smtClean="0"/>
              <a:t>Lykke til med treninger og konkurranser alle sammen !!</a:t>
            </a:r>
          </a:p>
          <a:p>
            <a:endParaRPr lang="nb-NO" dirty="0"/>
          </a:p>
          <a:p>
            <a:r>
              <a:rPr lang="nb-NO" dirty="0" err="1" smtClean="0"/>
              <a:t>oef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06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Helse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Sykehus kontra helsehus </a:t>
            </a:r>
            <a:endParaRPr lang="nb-NO" dirty="0"/>
          </a:p>
          <a:p>
            <a:endParaRPr lang="nb-NO" dirty="0" smtClean="0"/>
          </a:p>
          <a:p>
            <a:r>
              <a:rPr lang="nb-NO" dirty="0" smtClean="0"/>
              <a:t>Snakker om forebygge sjukdom med de beste ernæringstiltakene</a:t>
            </a:r>
            <a:endParaRPr lang="nb-NO" dirty="0" smtClean="0"/>
          </a:p>
          <a:p>
            <a:endParaRPr lang="nb-NO" dirty="0"/>
          </a:p>
          <a:p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3912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Helse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Sykehus kontra helsehus</a:t>
            </a:r>
          </a:p>
          <a:p>
            <a:r>
              <a:rPr lang="nb-NO" dirty="0" smtClean="0"/>
              <a:t>Kan gå på helsa </a:t>
            </a:r>
            <a:r>
              <a:rPr lang="nb-NO" dirty="0" smtClean="0"/>
              <a:t>laus</a:t>
            </a:r>
          </a:p>
          <a:p>
            <a:endParaRPr lang="nb-NO" dirty="0"/>
          </a:p>
          <a:p>
            <a:r>
              <a:rPr lang="nb-NO" dirty="0" smtClean="0"/>
              <a:t>Snakker om at alt fokus på medisinering kan gjøre menneskene dårligere enn nødvendig</a:t>
            </a:r>
            <a:endParaRPr lang="nb-NO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97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Helse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Sykehus kontra helsehus</a:t>
            </a:r>
          </a:p>
          <a:p>
            <a:r>
              <a:rPr lang="nb-NO" dirty="0" smtClean="0"/>
              <a:t>Kan gå på helsa laus</a:t>
            </a:r>
          </a:p>
          <a:p>
            <a:r>
              <a:rPr lang="nb-NO" dirty="0" smtClean="0"/>
              <a:t>Overskudd- mat, søvn, trening, hormoner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01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Helse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Sykehus kontra helsehus</a:t>
            </a:r>
          </a:p>
          <a:p>
            <a:r>
              <a:rPr lang="nb-NO" dirty="0" smtClean="0"/>
              <a:t>Kan gå på helsa laus</a:t>
            </a:r>
          </a:p>
          <a:p>
            <a:r>
              <a:rPr lang="nb-NO" dirty="0" smtClean="0"/>
              <a:t>Overskudd- mat, søvn, trening, </a:t>
            </a:r>
            <a:r>
              <a:rPr lang="nb-NO" dirty="0" smtClean="0"/>
              <a:t>hormoner</a:t>
            </a:r>
          </a:p>
          <a:p>
            <a:endParaRPr lang="nb-NO" dirty="0"/>
          </a:p>
          <a:p>
            <a:r>
              <a:rPr lang="nb-NO" dirty="0" smtClean="0"/>
              <a:t>Snakker om at søvn er like viktig som mat for overskuddet i hverdag, skole og trening</a:t>
            </a:r>
          </a:p>
          <a:p>
            <a:r>
              <a:rPr lang="nb-NO" dirty="0" smtClean="0"/>
              <a:t>Kjenn etter at dere har overskudd i treningsarbeidet. </a:t>
            </a:r>
          </a:p>
          <a:p>
            <a:r>
              <a:rPr lang="nb-NO" dirty="0" smtClean="0"/>
              <a:t>Kjenn at dere som utøvere har kontrol</a:t>
            </a:r>
            <a:r>
              <a:rPr lang="nb-NO" dirty="0" smtClean="0"/>
              <a:t>l over nervene. Legg listen passe høyt. 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414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Helse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Sykehus kontra helsehus</a:t>
            </a:r>
          </a:p>
          <a:p>
            <a:r>
              <a:rPr lang="nb-NO" dirty="0" smtClean="0"/>
              <a:t>Kan gå på helsa laus</a:t>
            </a:r>
          </a:p>
          <a:p>
            <a:r>
              <a:rPr lang="nb-NO" dirty="0" smtClean="0"/>
              <a:t>Overskudd- mat, søvn, trening, hormoner</a:t>
            </a:r>
          </a:p>
          <a:p>
            <a:r>
              <a:rPr lang="nb-NO" dirty="0" smtClean="0"/>
              <a:t>Fysisk og psykisk helse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3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Helse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Sykehus kontra helsehus</a:t>
            </a:r>
          </a:p>
          <a:p>
            <a:r>
              <a:rPr lang="nb-NO" dirty="0" smtClean="0"/>
              <a:t>Kan gå på helsa laus</a:t>
            </a:r>
          </a:p>
          <a:p>
            <a:r>
              <a:rPr lang="nb-NO" dirty="0" smtClean="0"/>
              <a:t>Overskudd- mat, søvn, trening, hormoner</a:t>
            </a:r>
          </a:p>
          <a:p>
            <a:r>
              <a:rPr lang="nb-NO" dirty="0" smtClean="0"/>
              <a:t>Fysisk og psykisk helse</a:t>
            </a:r>
          </a:p>
          <a:p>
            <a:r>
              <a:rPr lang="nb-NO" dirty="0" smtClean="0"/>
              <a:t>Sosial </a:t>
            </a:r>
            <a:r>
              <a:rPr lang="nb-NO" dirty="0" smtClean="0"/>
              <a:t>helse</a:t>
            </a:r>
          </a:p>
          <a:p>
            <a:endParaRPr lang="nb-NO" dirty="0"/>
          </a:p>
          <a:p>
            <a:r>
              <a:rPr lang="nb-NO" dirty="0" smtClean="0"/>
              <a:t>Snakker om å ta vare på hverandre i trening og </a:t>
            </a:r>
            <a:r>
              <a:rPr lang="nb-NO" dirty="0" err="1" smtClean="0"/>
              <a:t>kkonkurranse</a:t>
            </a:r>
            <a:endParaRPr lang="nb-NO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69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Kosthold</a:t>
            </a:r>
            <a:endParaRPr lang="en-US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Inspirert av Tim </a:t>
            </a:r>
            <a:r>
              <a:rPr lang="nb-NO" dirty="0" err="1" smtClean="0"/>
              <a:t>Noakes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37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1448</Words>
  <Application>Microsoft Office PowerPoint</Application>
  <PresentationFormat>Widescreen</PresentationFormat>
  <Paragraphs>175</Paragraphs>
  <Slides>28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Office-tema</vt:lpstr>
      <vt:lpstr>Helse, kosthold og trening</vt:lpstr>
      <vt:lpstr>Om meg selv</vt:lpstr>
      <vt:lpstr>Helse</vt:lpstr>
      <vt:lpstr>Helse</vt:lpstr>
      <vt:lpstr>Helse</vt:lpstr>
      <vt:lpstr>Helse</vt:lpstr>
      <vt:lpstr>Helse</vt:lpstr>
      <vt:lpstr>Helse</vt:lpstr>
      <vt:lpstr>Kosthold</vt:lpstr>
      <vt:lpstr>Om Tim Noakes</vt:lpstr>
      <vt:lpstr>Om Tim Noakes</vt:lpstr>
      <vt:lpstr>Om Tim Noakes</vt:lpstr>
      <vt:lpstr>Om Tim Noakes</vt:lpstr>
      <vt:lpstr>Om Tim Noakes</vt:lpstr>
      <vt:lpstr>Fettfobi</vt:lpstr>
      <vt:lpstr>Regulering av sult</vt:lpstr>
      <vt:lpstr>Insulinresistens</vt:lpstr>
      <vt:lpstr>Vektkontroll</vt:lpstr>
      <vt:lpstr>Karbo, insulinresistens og BMI</vt:lpstr>
      <vt:lpstr>Karbohydrater og prestasjon i idrett</vt:lpstr>
      <vt:lpstr>Mat før, under og etter trening</vt:lpstr>
      <vt:lpstr>Fett, mer enn energi</vt:lpstr>
      <vt:lpstr>Karbohydratkilder</vt:lpstr>
      <vt:lpstr>Andre kjente teoretikere på LCHF</vt:lpstr>
      <vt:lpstr>Aerob kapasitet og utholdenhet</vt:lpstr>
      <vt:lpstr>Den røde tråden</vt:lpstr>
      <vt:lpstr>Kunsten å påvirke en kropp</vt:lpstr>
      <vt:lpstr>Avslutning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Helse, trening og kosthold</dc:title>
  <dc:creator>Odd Erik Frantzen</dc:creator>
  <cp:lastModifiedBy>Odd Erik Frantzen</cp:lastModifiedBy>
  <cp:revision>59</cp:revision>
  <dcterms:created xsi:type="dcterms:W3CDTF">2016-05-08T15:14:10Z</dcterms:created>
  <dcterms:modified xsi:type="dcterms:W3CDTF">2016-05-22T20:36:12Z</dcterms:modified>
</cp:coreProperties>
</file>