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customXml/itemProps4.xml" ContentType="application/vnd.openxmlformats-officedocument.customXmlProperties+xml"/>
  <Override PartName="/customXml/itemProps5.xml" ContentType="application/vnd.openxmlformats-officedocument.customXmlProperties+xml"/>
  <Override PartName="/customXml/itemProps6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3.xml" ContentType="application/vnd.openxmlformats-officedocument.theme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9" r:id="rId7"/>
    <p:sldMasterId id="2147483692" r:id="rId8"/>
    <p:sldMasterId id="2147483704" r:id="rId9"/>
    <p:sldMasterId id="2147483716" r:id="rId10"/>
  </p:sldMasterIdLst>
  <p:notesMasterIdLst>
    <p:notesMasterId r:id="rId55"/>
  </p:notesMasterIdLst>
  <p:sldIdLst>
    <p:sldId id="256" r:id="rId11"/>
    <p:sldId id="417" r:id="rId12"/>
    <p:sldId id="439" r:id="rId13"/>
    <p:sldId id="371" r:id="rId14"/>
    <p:sldId id="440" r:id="rId15"/>
    <p:sldId id="441" r:id="rId16"/>
    <p:sldId id="442" r:id="rId17"/>
    <p:sldId id="443" r:id="rId18"/>
    <p:sldId id="444" r:id="rId19"/>
    <p:sldId id="445" r:id="rId20"/>
    <p:sldId id="446" r:id="rId21"/>
    <p:sldId id="447" r:id="rId22"/>
    <p:sldId id="448" r:id="rId23"/>
    <p:sldId id="278" r:id="rId24"/>
    <p:sldId id="449" r:id="rId25"/>
    <p:sldId id="450" r:id="rId26"/>
    <p:sldId id="285" r:id="rId27"/>
    <p:sldId id="452" r:id="rId28"/>
    <p:sldId id="453" r:id="rId29"/>
    <p:sldId id="454" r:id="rId30"/>
    <p:sldId id="455" r:id="rId31"/>
    <p:sldId id="456" r:id="rId32"/>
    <p:sldId id="457" r:id="rId33"/>
    <p:sldId id="289" r:id="rId34"/>
    <p:sldId id="458" r:id="rId35"/>
    <p:sldId id="459" r:id="rId36"/>
    <p:sldId id="460" r:id="rId37"/>
    <p:sldId id="420" r:id="rId38"/>
    <p:sldId id="461" r:id="rId39"/>
    <p:sldId id="472" r:id="rId40"/>
    <p:sldId id="462" r:id="rId41"/>
    <p:sldId id="422" r:id="rId42"/>
    <p:sldId id="463" r:id="rId43"/>
    <p:sldId id="434" r:id="rId44"/>
    <p:sldId id="464" r:id="rId45"/>
    <p:sldId id="473" r:id="rId46"/>
    <p:sldId id="428" r:id="rId47"/>
    <p:sldId id="465" r:id="rId48"/>
    <p:sldId id="466" r:id="rId49"/>
    <p:sldId id="467" r:id="rId50"/>
    <p:sldId id="468" r:id="rId51"/>
    <p:sldId id="469" r:id="rId52"/>
    <p:sldId id="470" r:id="rId53"/>
    <p:sldId id="471" r:id="rId54"/>
  </p:sldIdLst>
  <p:sldSz cx="9906000" cy="6858000" type="A4"/>
  <p:notesSz cx="6810375" cy="9942513"/>
  <p:defaultTextStyle>
    <a:defPPr>
      <a:defRPr lang="nb-NO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C2E1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ddels stil 2 – uthevin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71" autoAdjust="0"/>
    <p:restoredTop sz="93750" autoAdjust="0"/>
  </p:normalViewPr>
  <p:slideViewPr>
    <p:cSldViewPr snapToGrid="0">
      <p:cViewPr varScale="1">
        <p:scale>
          <a:sx n="62" d="100"/>
          <a:sy n="62" d="100"/>
        </p:scale>
        <p:origin x="1276" y="-10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3.xml"/><Relationship Id="rId18" Type="http://schemas.openxmlformats.org/officeDocument/2006/relationships/slide" Target="slides/slide8.xml"/><Relationship Id="rId26" Type="http://schemas.openxmlformats.org/officeDocument/2006/relationships/slide" Target="slides/slide16.xml"/><Relationship Id="rId39" Type="http://schemas.openxmlformats.org/officeDocument/2006/relationships/slide" Target="slides/slide29.xml"/><Relationship Id="rId21" Type="http://schemas.openxmlformats.org/officeDocument/2006/relationships/slide" Target="slides/slide11.xml"/><Relationship Id="rId34" Type="http://schemas.openxmlformats.org/officeDocument/2006/relationships/slide" Target="slides/slide24.xml"/><Relationship Id="rId42" Type="http://schemas.openxmlformats.org/officeDocument/2006/relationships/slide" Target="slides/slide32.xml"/><Relationship Id="rId47" Type="http://schemas.openxmlformats.org/officeDocument/2006/relationships/slide" Target="slides/slide37.xml"/><Relationship Id="rId50" Type="http://schemas.openxmlformats.org/officeDocument/2006/relationships/slide" Target="slides/slide40.xml"/><Relationship Id="rId55" Type="http://schemas.openxmlformats.org/officeDocument/2006/relationships/notesMaster" Target="notesMasters/notesMaster1.xml"/><Relationship Id="rId7" Type="http://schemas.openxmlformats.org/officeDocument/2006/relationships/slideMaster" Target="slideMasters/slideMaster1.xml"/><Relationship Id="rId12" Type="http://schemas.openxmlformats.org/officeDocument/2006/relationships/slide" Target="slides/slide2.xml"/><Relationship Id="rId17" Type="http://schemas.openxmlformats.org/officeDocument/2006/relationships/slide" Target="slides/slide7.xml"/><Relationship Id="rId25" Type="http://schemas.openxmlformats.org/officeDocument/2006/relationships/slide" Target="slides/slide15.xml"/><Relationship Id="rId33" Type="http://schemas.openxmlformats.org/officeDocument/2006/relationships/slide" Target="slides/slide23.xml"/><Relationship Id="rId38" Type="http://schemas.openxmlformats.org/officeDocument/2006/relationships/slide" Target="slides/slide28.xml"/><Relationship Id="rId46" Type="http://schemas.openxmlformats.org/officeDocument/2006/relationships/slide" Target="slides/slide36.xml"/><Relationship Id="rId59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slide" Target="slides/slide6.xml"/><Relationship Id="rId20" Type="http://schemas.openxmlformats.org/officeDocument/2006/relationships/slide" Target="slides/slide10.xml"/><Relationship Id="rId29" Type="http://schemas.openxmlformats.org/officeDocument/2006/relationships/slide" Target="slides/slide19.xml"/><Relationship Id="rId41" Type="http://schemas.openxmlformats.org/officeDocument/2006/relationships/slide" Target="slides/slide31.xml"/><Relationship Id="rId54" Type="http://schemas.openxmlformats.org/officeDocument/2006/relationships/slide" Target="slides/slide44.xml"/><Relationship Id="rId1" Type="http://schemas.openxmlformats.org/officeDocument/2006/relationships/customXml" Target="../customXml/item1.xml"/><Relationship Id="rId6" Type="http://schemas.openxmlformats.org/officeDocument/2006/relationships/customXml" Target="../customXml/item6.xml"/><Relationship Id="rId11" Type="http://schemas.openxmlformats.org/officeDocument/2006/relationships/slide" Target="slides/slide1.xml"/><Relationship Id="rId24" Type="http://schemas.openxmlformats.org/officeDocument/2006/relationships/slide" Target="slides/slide14.xml"/><Relationship Id="rId32" Type="http://schemas.openxmlformats.org/officeDocument/2006/relationships/slide" Target="slides/slide22.xml"/><Relationship Id="rId37" Type="http://schemas.openxmlformats.org/officeDocument/2006/relationships/slide" Target="slides/slide27.xml"/><Relationship Id="rId40" Type="http://schemas.openxmlformats.org/officeDocument/2006/relationships/slide" Target="slides/slide30.xml"/><Relationship Id="rId45" Type="http://schemas.openxmlformats.org/officeDocument/2006/relationships/slide" Target="slides/slide35.xml"/><Relationship Id="rId53" Type="http://schemas.openxmlformats.org/officeDocument/2006/relationships/slide" Target="slides/slide43.xml"/><Relationship Id="rId58" Type="http://schemas.openxmlformats.org/officeDocument/2006/relationships/theme" Target="theme/theme1.xml"/><Relationship Id="rId5" Type="http://schemas.openxmlformats.org/officeDocument/2006/relationships/customXml" Target="../customXml/item5.xml"/><Relationship Id="rId15" Type="http://schemas.openxmlformats.org/officeDocument/2006/relationships/slide" Target="slides/slide5.xml"/><Relationship Id="rId23" Type="http://schemas.openxmlformats.org/officeDocument/2006/relationships/slide" Target="slides/slide13.xml"/><Relationship Id="rId28" Type="http://schemas.openxmlformats.org/officeDocument/2006/relationships/slide" Target="slides/slide18.xml"/><Relationship Id="rId36" Type="http://schemas.openxmlformats.org/officeDocument/2006/relationships/slide" Target="slides/slide26.xml"/><Relationship Id="rId49" Type="http://schemas.openxmlformats.org/officeDocument/2006/relationships/slide" Target="slides/slide39.xml"/><Relationship Id="rId57" Type="http://schemas.openxmlformats.org/officeDocument/2006/relationships/viewProps" Target="viewProps.xml"/><Relationship Id="rId10" Type="http://schemas.openxmlformats.org/officeDocument/2006/relationships/slideMaster" Target="slideMasters/slideMaster4.xml"/><Relationship Id="rId19" Type="http://schemas.openxmlformats.org/officeDocument/2006/relationships/slide" Target="slides/slide9.xml"/><Relationship Id="rId31" Type="http://schemas.openxmlformats.org/officeDocument/2006/relationships/slide" Target="slides/slide21.xml"/><Relationship Id="rId44" Type="http://schemas.openxmlformats.org/officeDocument/2006/relationships/slide" Target="slides/slide34.xml"/><Relationship Id="rId52" Type="http://schemas.openxmlformats.org/officeDocument/2006/relationships/slide" Target="slides/slide42.xml"/><Relationship Id="rId4" Type="http://schemas.openxmlformats.org/officeDocument/2006/relationships/customXml" Target="../customXml/item4.xml"/><Relationship Id="rId9" Type="http://schemas.openxmlformats.org/officeDocument/2006/relationships/slideMaster" Target="slideMasters/slideMaster3.xml"/><Relationship Id="rId14" Type="http://schemas.openxmlformats.org/officeDocument/2006/relationships/slide" Target="slides/slide4.xml"/><Relationship Id="rId22" Type="http://schemas.openxmlformats.org/officeDocument/2006/relationships/slide" Target="slides/slide12.xml"/><Relationship Id="rId27" Type="http://schemas.openxmlformats.org/officeDocument/2006/relationships/slide" Target="slides/slide17.xml"/><Relationship Id="rId30" Type="http://schemas.openxmlformats.org/officeDocument/2006/relationships/slide" Target="slides/slide20.xml"/><Relationship Id="rId35" Type="http://schemas.openxmlformats.org/officeDocument/2006/relationships/slide" Target="slides/slide25.xml"/><Relationship Id="rId43" Type="http://schemas.openxmlformats.org/officeDocument/2006/relationships/slide" Target="slides/slide33.xml"/><Relationship Id="rId48" Type="http://schemas.openxmlformats.org/officeDocument/2006/relationships/slide" Target="slides/slide38.xml"/><Relationship Id="rId56" Type="http://schemas.openxmlformats.org/officeDocument/2006/relationships/presProps" Target="presProps.xml"/><Relationship Id="rId8" Type="http://schemas.openxmlformats.org/officeDocument/2006/relationships/slideMaster" Target="slideMasters/slideMaster2.xml"/><Relationship Id="rId51" Type="http://schemas.openxmlformats.org/officeDocument/2006/relationships/slide" Target="slides/slide41.xml"/><Relationship Id="rId3" Type="http://schemas.openxmlformats.org/officeDocument/2006/relationships/customXml" Target="../customXml/item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opptekst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51162" cy="498853"/>
          </a:xfrm>
          <a:prstGeom prst="rect">
            <a:avLst/>
          </a:prstGeom>
        </p:spPr>
        <p:txBody>
          <a:bodyPr vert="horz" lIns="92420" tIns="46210" rIns="92420" bIns="46210" rtlCol="0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3" name="Plassholder for dato 2"/>
          <p:cNvSpPr>
            <a:spLocks noGrp="1"/>
          </p:cNvSpPr>
          <p:nvPr>
            <p:ph type="dt" idx="1"/>
          </p:nvPr>
        </p:nvSpPr>
        <p:spPr>
          <a:xfrm>
            <a:off x="3857637" y="0"/>
            <a:ext cx="2951162" cy="498853"/>
          </a:xfrm>
          <a:prstGeom prst="rect">
            <a:avLst/>
          </a:prstGeom>
        </p:spPr>
        <p:txBody>
          <a:bodyPr vert="horz" lIns="92420" tIns="46210" rIns="92420" bIns="46210" rtlCol="0"/>
          <a:lstStyle>
            <a:lvl1pPr algn="r">
              <a:defRPr sz="1200"/>
            </a:lvl1pPr>
          </a:lstStyle>
          <a:p>
            <a:fld id="{0356162F-5241-4991-99B6-E46C5366DEB4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4" name="Plassholder for lysbilde 3"/>
          <p:cNvSpPr>
            <a:spLocks noGrp="1" noRot="1" noChangeAspect="1"/>
          </p:cNvSpPr>
          <p:nvPr>
            <p:ph type="sldImg" idx="2"/>
          </p:nvPr>
        </p:nvSpPr>
        <p:spPr>
          <a:xfrm>
            <a:off x="982663" y="1243013"/>
            <a:ext cx="4845050" cy="3354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420" tIns="46210" rIns="92420" bIns="46210" rtlCol="0" anchor="ctr"/>
          <a:lstStyle/>
          <a:p>
            <a:endParaRPr lang="nb-NO"/>
          </a:p>
        </p:txBody>
      </p:sp>
      <p:sp>
        <p:nvSpPr>
          <p:cNvPr id="5" name="Plassholder for notater 4"/>
          <p:cNvSpPr>
            <a:spLocks noGrp="1"/>
          </p:cNvSpPr>
          <p:nvPr>
            <p:ph type="body" sz="quarter" idx="3"/>
          </p:nvPr>
        </p:nvSpPr>
        <p:spPr>
          <a:xfrm>
            <a:off x="681038" y="4784836"/>
            <a:ext cx="5448300" cy="3914865"/>
          </a:xfrm>
          <a:prstGeom prst="rect">
            <a:avLst/>
          </a:prstGeom>
        </p:spPr>
        <p:txBody>
          <a:bodyPr vert="horz" lIns="92420" tIns="46210" rIns="92420" bIns="46210" rtlCol="0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6" name="Plassholder for bunntekst 5"/>
          <p:cNvSpPr>
            <a:spLocks noGrp="1"/>
          </p:cNvSpPr>
          <p:nvPr>
            <p:ph type="ftr" sz="quarter" idx="4"/>
          </p:nvPr>
        </p:nvSpPr>
        <p:spPr>
          <a:xfrm>
            <a:off x="1" y="9443662"/>
            <a:ext cx="2951162" cy="498851"/>
          </a:xfrm>
          <a:prstGeom prst="rect">
            <a:avLst/>
          </a:prstGeom>
        </p:spPr>
        <p:txBody>
          <a:bodyPr vert="horz" lIns="92420" tIns="46210" rIns="92420" bIns="46210" rtlCol="0" anchor="b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7" name="Plassholder for lysbildenummer 6"/>
          <p:cNvSpPr>
            <a:spLocks noGrp="1"/>
          </p:cNvSpPr>
          <p:nvPr>
            <p:ph type="sldNum" sz="quarter" idx="5"/>
          </p:nvPr>
        </p:nvSpPr>
        <p:spPr>
          <a:xfrm>
            <a:off x="3857637" y="9443662"/>
            <a:ext cx="2951162" cy="498851"/>
          </a:xfrm>
          <a:prstGeom prst="rect">
            <a:avLst/>
          </a:prstGeom>
        </p:spPr>
        <p:txBody>
          <a:bodyPr vert="horz" lIns="92420" tIns="46210" rIns="92420" bIns="46210" rtlCol="0" anchor="b"/>
          <a:lstStyle>
            <a:lvl1pPr algn="r">
              <a:defRPr sz="1200"/>
            </a:lvl1pPr>
          </a:lstStyle>
          <a:p>
            <a:fld id="{E4A5313F-3341-46FC-9095-008724AD9DC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13998427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52985223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72410868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4197">
              <a:defRPr/>
            </a:pPr>
            <a:fld id="{F6DD2E5F-BDC0-4A91-B291-89585456ED30}" type="slidenum">
              <a:rPr lang="nb-NO">
                <a:solidFill>
                  <a:prstClr val="black"/>
                </a:solidFill>
                <a:latin typeface="Calibri" panose="020F0502020204030204"/>
              </a:rPr>
              <a:pPr defTabSz="924197">
                <a:defRPr/>
              </a:pPr>
              <a:t>3</a:t>
            </a:fld>
            <a:endParaRPr lang="nb-NO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6899768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4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92538864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5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69195707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6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03863887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7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98119656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8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16634656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9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04872101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10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85600389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11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84594938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12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62463985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13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28015782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4197">
              <a:defRPr/>
            </a:pPr>
            <a:fld id="{F6DD2E5F-BDC0-4A91-B291-89585456ED30}" type="slidenum">
              <a:rPr lang="nb-NO">
                <a:solidFill>
                  <a:prstClr val="black"/>
                </a:solidFill>
                <a:latin typeface="Calibri" panose="020F0502020204030204"/>
              </a:rPr>
              <a:pPr defTabSz="924197">
                <a:defRPr/>
              </a:pPr>
              <a:t>14</a:t>
            </a:fld>
            <a:endParaRPr lang="nb-NO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81914598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15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2402646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16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872739489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4197">
              <a:defRPr/>
            </a:pPr>
            <a:fld id="{F6DD2E5F-BDC0-4A91-B291-89585456ED30}" type="slidenum">
              <a:rPr lang="nb-NO">
                <a:solidFill>
                  <a:prstClr val="black"/>
                </a:solidFill>
                <a:latin typeface="Calibri" panose="020F0502020204030204"/>
              </a:rPr>
              <a:pPr defTabSz="924197">
                <a:defRPr/>
              </a:pPr>
              <a:t>17</a:t>
            </a:fld>
            <a:endParaRPr lang="nb-NO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031966295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18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081155738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19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991525014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20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954886617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21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310225069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22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907075685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23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998180617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4197">
              <a:defRPr/>
            </a:pPr>
            <a:fld id="{F6DD2E5F-BDC0-4A91-B291-89585456ED30}" type="slidenum">
              <a:rPr lang="nb-NO">
                <a:solidFill>
                  <a:prstClr val="black"/>
                </a:solidFill>
                <a:latin typeface="Calibri" panose="020F0502020204030204"/>
              </a:rPr>
              <a:pPr defTabSz="924197">
                <a:defRPr/>
              </a:pPr>
              <a:t>24</a:t>
            </a:fld>
            <a:endParaRPr lang="nb-NO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113704779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25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452368064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26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186542341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27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509713299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4197">
              <a:defRPr/>
            </a:pPr>
            <a:fld id="{F6DD2E5F-BDC0-4A91-B291-89585456ED30}" type="slidenum">
              <a:rPr lang="nb-NO">
                <a:solidFill>
                  <a:prstClr val="black"/>
                </a:solidFill>
                <a:latin typeface="Calibri" panose="020F0502020204030204"/>
              </a:rPr>
              <a:pPr defTabSz="924197">
                <a:defRPr/>
              </a:pPr>
              <a:t>28</a:t>
            </a:fld>
            <a:endParaRPr lang="nb-NO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513406412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29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896759462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30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727100430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31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845185033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4197">
              <a:defRPr/>
            </a:pPr>
            <a:fld id="{F6DD2E5F-BDC0-4A91-B291-89585456ED30}" type="slidenum">
              <a:rPr lang="nb-NO">
                <a:solidFill>
                  <a:prstClr val="black"/>
                </a:solidFill>
                <a:latin typeface="Calibri" panose="020F0502020204030204"/>
              </a:rPr>
              <a:pPr defTabSz="924197">
                <a:defRPr/>
              </a:pPr>
              <a:t>32</a:t>
            </a:fld>
            <a:endParaRPr lang="nb-NO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710126064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33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795348810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4197">
              <a:defRPr/>
            </a:pPr>
            <a:fld id="{F6DD2E5F-BDC0-4A91-B291-89585456ED30}" type="slidenum">
              <a:rPr lang="nb-NO">
                <a:solidFill>
                  <a:prstClr val="black"/>
                </a:solidFill>
                <a:latin typeface="Calibri" panose="020F0502020204030204"/>
              </a:rPr>
              <a:pPr defTabSz="924197">
                <a:defRPr/>
              </a:pPr>
              <a:t>34</a:t>
            </a:fld>
            <a:endParaRPr lang="nb-NO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71887678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35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738056659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36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693267470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4197">
              <a:defRPr/>
            </a:pPr>
            <a:fld id="{F6DD2E5F-BDC0-4A91-B291-89585456ED30}" type="slidenum">
              <a:rPr lang="nb-NO">
                <a:solidFill>
                  <a:prstClr val="black"/>
                </a:solidFill>
                <a:latin typeface="Calibri" panose="020F0502020204030204"/>
              </a:rPr>
              <a:pPr defTabSz="924197">
                <a:defRPr/>
              </a:pPr>
              <a:t>37</a:t>
            </a:fld>
            <a:endParaRPr lang="nb-NO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746155659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38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923763639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39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044285773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40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836425248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41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835674809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42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034908832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43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158707755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>
          <a:xfrm>
            <a:off x="982663" y="1243013"/>
            <a:ext cx="4845050" cy="3354387"/>
          </a:xfrm>
        </p:spPr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A5313F-3341-46FC-9095-008724AD9DC1}" type="slidenum">
              <a:rPr lang="nb-NO" smtClean="0"/>
              <a:t>44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8206910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Plassholder for tekst 3"/>
          <p:cNvSpPr>
            <a:spLocks noGrp="1"/>
          </p:cNvSpPr>
          <p:nvPr>
            <p:ph type="body" sz="quarter" idx="11"/>
          </p:nvPr>
        </p:nvSpPr>
        <p:spPr>
          <a:xfrm>
            <a:off x="974558" y="4509120"/>
            <a:ext cx="3198355" cy="360040"/>
          </a:xfrm>
          <a:prstGeom prst="rect">
            <a:avLst/>
          </a:prstGeom>
        </p:spPr>
        <p:txBody>
          <a:bodyPr anchor="t" anchorCtr="0"/>
          <a:lstStyle>
            <a:lvl1pPr marL="0" indent="0">
              <a:buNone/>
              <a:defRPr sz="1600"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1pPr>
          </a:lstStyle>
          <a:p>
            <a:pPr lvl="0"/>
            <a:r>
              <a:rPr lang="nb-NO" dirty="0"/>
              <a:t>Klikk for å redigere tekststiler i malen</a:t>
            </a:r>
          </a:p>
        </p:txBody>
      </p:sp>
      <p:sp>
        <p:nvSpPr>
          <p:cNvPr id="18" name="Plassholder for tekst 12"/>
          <p:cNvSpPr>
            <a:spLocks noGrp="1"/>
          </p:cNvSpPr>
          <p:nvPr>
            <p:ph type="body" sz="quarter" idx="12"/>
          </p:nvPr>
        </p:nvSpPr>
        <p:spPr>
          <a:xfrm>
            <a:off x="974558" y="3260981"/>
            <a:ext cx="5070563" cy="504056"/>
          </a:xfrm>
          <a:prstGeom prst="rect">
            <a:avLst/>
          </a:prstGeom>
        </p:spPr>
        <p:txBody>
          <a:bodyPr anchor="ctr" anchorCtr="0"/>
          <a:lstStyle>
            <a:lvl1pPr marL="0" indent="0">
              <a:buNone/>
              <a:defRPr sz="2667">
                <a:solidFill>
                  <a:schemeClr val="tx1">
                    <a:lumMod val="65000"/>
                    <a:lumOff val="35000"/>
                  </a:schemeClr>
                </a:solidFill>
                <a:latin typeface="Georgia" charset="0"/>
                <a:ea typeface="Georgia" charset="0"/>
                <a:cs typeface="Georgia" charset="0"/>
              </a:defRPr>
            </a:lvl1pPr>
          </a:lstStyle>
          <a:p>
            <a:pPr lvl="0"/>
            <a:r>
              <a:rPr lang="nb-NO" dirty="0"/>
              <a:t>Klikk for å redigere tekststiler i malen</a:t>
            </a:r>
          </a:p>
        </p:txBody>
      </p:sp>
      <p:sp>
        <p:nvSpPr>
          <p:cNvPr id="19" name="Plassholder for tekst 12"/>
          <p:cNvSpPr>
            <a:spLocks noGrp="1"/>
          </p:cNvSpPr>
          <p:nvPr>
            <p:ph type="body" sz="quarter" idx="13"/>
          </p:nvPr>
        </p:nvSpPr>
        <p:spPr>
          <a:xfrm>
            <a:off x="974558" y="3813043"/>
            <a:ext cx="5069946" cy="504056"/>
          </a:xfrm>
          <a:prstGeom prst="rect">
            <a:avLst/>
          </a:prstGeom>
        </p:spPr>
        <p:txBody>
          <a:bodyPr anchor="ctr" anchorCtr="0"/>
          <a:lstStyle>
            <a:lvl1pPr marL="0" indent="0">
              <a:buNone/>
              <a:defRPr sz="2667">
                <a:solidFill>
                  <a:schemeClr val="tx1">
                    <a:lumMod val="65000"/>
                    <a:lumOff val="35000"/>
                  </a:schemeClr>
                </a:solidFill>
                <a:latin typeface="Georgia" charset="0"/>
                <a:ea typeface="Georgia" charset="0"/>
                <a:cs typeface="Georgia" charset="0"/>
              </a:defRPr>
            </a:lvl1pPr>
          </a:lstStyle>
          <a:p>
            <a:pPr lvl="0"/>
            <a:r>
              <a:rPr lang="nb-NO" dirty="0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219237592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lassholder for tekst 12"/>
          <p:cNvSpPr>
            <a:spLocks noGrp="1"/>
          </p:cNvSpPr>
          <p:nvPr>
            <p:ph type="body" sz="quarter" idx="12"/>
          </p:nvPr>
        </p:nvSpPr>
        <p:spPr>
          <a:xfrm>
            <a:off x="974558" y="3597019"/>
            <a:ext cx="5070563" cy="504056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667">
                <a:solidFill>
                  <a:srgbClr val="595959"/>
                </a:solidFill>
                <a:latin typeface="Georgia" charset="0"/>
                <a:ea typeface="Georgia" charset="0"/>
                <a:cs typeface="Georgia" charset="0"/>
              </a:defRPr>
            </a:lvl1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32166875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42950" y="1122363"/>
            <a:ext cx="84201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38250" y="3602038"/>
            <a:ext cx="74295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b-NO"/>
              <a:t>Klikk for å redigere undertittelstil i malen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7804103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3773113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Del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5879" y="1709740"/>
            <a:ext cx="8543925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879" y="4589465"/>
            <a:ext cx="8543925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8415021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1038" y="1825625"/>
            <a:ext cx="4210050" cy="435133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14913" y="1825625"/>
            <a:ext cx="4210050" cy="435133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8648398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365127"/>
            <a:ext cx="8543925" cy="1325563"/>
          </a:xfrm>
        </p:spPr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2329" y="1681163"/>
            <a:ext cx="4190702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2329" y="2505075"/>
            <a:ext cx="4190702" cy="368458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14913" y="1681163"/>
            <a:ext cx="4211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14913" y="2505075"/>
            <a:ext cx="4211340" cy="368458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06529891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81439963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63058504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457200"/>
            <a:ext cx="3194943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11340" y="987427"/>
            <a:ext cx="5014913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2328" y="2057400"/>
            <a:ext cx="3194943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75759986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457200"/>
            <a:ext cx="3194943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211340" y="987427"/>
            <a:ext cx="5014913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b-NO"/>
              <a:t>Klikk på ikonet for å legge til et bilde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2328" y="2057400"/>
            <a:ext cx="3194943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74373082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07946623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088982" y="365125"/>
            <a:ext cx="2135981" cy="5811838"/>
          </a:xfrm>
        </p:spPr>
        <p:txBody>
          <a:bodyPr vert="eaVert"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1038" y="365125"/>
            <a:ext cx="6284119" cy="5811838"/>
          </a:xfr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95622091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42950" y="1122363"/>
            <a:ext cx="84201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38250" y="3602038"/>
            <a:ext cx="74295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b-NO"/>
              <a:t>Klikk for å redigere undertittelstil i malen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66083546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61415999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Del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5879" y="1709740"/>
            <a:ext cx="8543925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879" y="4589465"/>
            <a:ext cx="8543925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064252273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1038" y="1825625"/>
            <a:ext cx="4210050" cy="435133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14913" y="1825625"/>
            <a:ext cx="4210050" cy="435133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79705602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365127"/>
            <a:ext cx="8543925" cy="1325563"/>
          </a:xfrm>
        </p:spPr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2329" y="1681163"/>
            <a:ext cx="4190702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2329" y="2505075"/>
            <a:ext cx="4190702" cy="368458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14913" y="1681163"/>
            <a:ext cx="4211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14913" y="2505075"/>
            <a:ext cx="4211340" cy="368458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56034557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509398296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803816822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457200"/>
            <a:ext cx="3194943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11340" y="987427"/>
            <a:ext cx="5014913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2328" y="2057400"/>
            <a:ext cx="3194943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775130515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457200"/>
            <a:ext cx="3194943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211340" y="987427"/>
            <a:ext cx="5014913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b-NO"/>
              <a:t>Klikk på ikonet for å legge til et bilde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2328" y="2057400"/>
            <a:ext cx="3194943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002248389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594919942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088982" y="365125"/>
            <a:ext cx="2135981" cy="5811838"/>
          </a:xfrm>
        </p:spPr>
        <p:txBody>
          <a:bodyPr vert="eaVert"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1038" y="365125"/>
            <a:ext cx="6284119" cy="5811838"/>
          </a:xfr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768D77-8B94-B74D-9F39-7ABF4BFF5893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210B6-2239-344F-A3BB-C03A93901DBC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51617969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42950" y="1122363"/>
            <a:ext cx="84201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38250" y="3602038"/>
            <a:ext cx="74295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b-NO"/>
              <a:t>Klikk for å redigere undertittelstil i malen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183921573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633567807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Del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5879" y="1709740"/>
            <a:ext cx="8543925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879" y="4589465"/>
            <a:ext cx="8543925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510632354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1038" y="1825625"/>
            <a:ext cx="4210050" cy="435133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14913" y="1825625"/>
            <a:ext cx="4210050" cy="435133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184531691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365127"/>
            <a:ext cx="8543925" cy="1325563"/>
          </a:xfrm>
        </p:spPr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2329" y="1681163"/>
            <a:ext cx="4190702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2329" y="2505075"/>
            <a:ext cx="4190702" cy="368458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14913" y="1681163"/>
            <a:ext cx="4211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14913" y="2505075"/>
            <a:ext cx="4211340" cy="368458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752171406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739673444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419990543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457200"/>
            <a:ext cx="3194943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11340" y="987427"/>
            <a:ext cx="5014913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2328" y="2057400"/>
            <a:ext cx="3194943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087779291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2328" y="457200"/>
            <a:ext cx="3194943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211340" y="987427"/>
            <a:ext cx="5014913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b-NO"/>
              <a:t>Klikk på ikonet for å legge til et bilde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2328" y="2057400"/>
            <a:ext cx="3194943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230944176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398008728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088982" y="365125"/>
            <a:ext cx="2135981" cy="5811838"/>
          </a:xfrm>
        </p:spPr>
        <p:txBody>
          <a:bodyPr vert="eaVert"/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1038" y="365125"/>
            <a:ext cx="6284119" cy="5811838"/>
          </a:xfr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033544718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Lysbildem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Plassholder for innhold 13"/>
          <p:cNvSpPr>
            <a:spLocks noGrp="1"/>
          </p:cNvSpPr>
          <p:nvPr>
            <p:ph sz="quarter" idx="10"/>
          </p:nvPr>
        </p:nvSpPr>
        <p:spPr>
          <a:xfrm>
            <a:off x="975123" y="2602623"/>
            <a:ext cx="7176233" cy="3514677"/>
          </a:xfrm>
          <a:prstGeom prst="rect">
            <a:avLst/>
          </a:prstGeom>
        </p:spPr>
        <p:txBody>
          <a:bodyPr/>
          <a:lstStyle>
            <a:lvl1pPr marL="359824" indent="-359824">
              <a:defRPr sz="2667"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1pPr>
            <a:lvl2pPr marL="954593" indent="-345009">
              <a:buFont typeface="Arial" pitchFamily="34" charset="0"/>
              <a:buChar char="•"/>
              <a:defRPr sz="2667"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2pPr>
            <a:lvl3pPr marL="1557828" indent="-338658">
              <a:defRPr sz="2667"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3pPr>
            <a:lvl4pPr marL="2152597" indent="-323843">
              <a:buFont typeface="Arial" pitchFamily="34" charset="0"/>
              <a:buChar char="•"/>
              <a:defRPr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4pPr>
            <a:lvl5pPr marL="2745249" indent="-306910">
              <a:buFont typeface="Arial" pitchFamily="34" charset="0"/>
              <a:buChar char="•"/>
              <a:defRPr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5pPr>
          </a:lstStyle>
          <a:p>
            <a:pPr lvl="0"/>
            <a:r>
              <a:rPr lang="nb-NO" dirty="0"/>
              <a:t>Klikk for å redigere tekststiler i malen</a:t>
            </a:r>
          </a:p>
          <a:p>
            <a:pPr lvl="1"/>
            <a:r>
              <a:rPr lang="nb-NO" dirty="0"/>
              <a:t>Andre nivå</a:t>
            </a:r>
          </a:p>
          <a:p>
            <a:pPr lvl="2"/>
            <a:r>
              <a:rPr lang="nb-NO" dirty="0"/>
              <a:t>Tredje nivå</a:t>
            </a:r>
          </a:p>
          <a:p>
            <a:pPr lvl="3"/>
            <a:r>
              <a:rPr lang="nb-NO" dirty="0"/>
              <a:t>Fjerde nivå</a:t>
            </a:r>
          </a:p>
          <a:p>
            <a:pPr lvl="4"/>
            <a:r>
              <a:rPr lang="nb-NO" dirty="0"/>
              <a:t>Femte nivå</a:t>
            </a:r>
          </a:p>
        </p:txBody>
      </p:sp>
      <p:sp>
        <p:nvSpPr>
          <p:cNvPr id="7" name="Tittel 1"/>
          <p:cNvSpPr>
            <a:spLocks noGrp="1"/>
          </p:cNvSpPr>
          <p:nvPr>
            <p:ph type="ctrTitle"/>
          </p:nvPr>
        </p:nvSpPr>
        <p:spPr>
          <a:xfrm>
            <a:off x="974558" y="1604433"/>
            <a:ext cx="6786862" cy="864096"/>
          </a:xfrm>
          <a:prstGeom prst="rect">
            <a:avLst/>
          </a:prstGeom>
        </p:spPr>
        <p:txBody>
          <a:bodyPr>
            <a:noAutofit/>
          </a:bodyPr>
          <a:lstStyle>
            <a:lvl1pPr algn="l">
              <a:defRPr sz="3200" b="0" baseline="0">
                <a:solidFill>
                  <a:srgbClr val="595959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nb-NO" dirty="0"/>
              <a:t>Klikk for å redigere tittelstil</a:t>
            </a:r>
          </a:p>
        </p:txBody>
      </p:sp>
      <p:sp>
        <p:nvSpPr>
          <p:cNvPr id="2" name="Plassholder for dato 1"/>
          <p:cNvSpPr>
            <a:spLocks noGrp="1"/>
          </p:cNvSpPr>
          <p:nvPr>
            <p:ph type="dt" sz="half" idx="11"/>
          </p:nvPr>
        </p:nvSpPr>
        <p:spPr/>
        <p:txBody>
          <a:bodyPr/>
          <a:lstStyle/>
          <a:p>
            <a:pPr>
              <a:defRPr/>
            </a:pPr>
            <a:r>
              <a:rPr lang="nb-NO"/>
              <a:t>07.10.16</a:t>
            </a:r>
          </a:p>
        </p:txBody>
      </p:sp>
      <p:sp>
        <p:nvSpPr>
          <p:cNvPr id="3" name="Plassholder for bunntekst 2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nb-NO"/>
              <a:t>Norges idrettsforbund og olympiske og paralympiske komité</a:t>
            </a:r>
            <a:endParaRPr lang="nb-NO" dirty="0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fld id="{93FFF0B7-9FEE-4402-AA95-16F759CEF61D}" type="slidenum">
              <a:rPr lang="nb-NO" altLang="nb-NO" smtClean="0"/>
              <a:pPr/>
              <a:t>‹#›</a:t>
            </a:fld>
            <a:endParaRPr lang="nb-NO" altLang="nb-NO"/>
          </a:p>
        </p:txBody>
      </p:sp>
    </p:spTree>
    <p:extLst>
      <p:ext uri="{BB962C8B-B14F-4D97-AF65-F5344CB8AC3E}">
        <p14:creationId xmlns:p14="http://schemas.microsoft.com/office/powerpoint/2010/main" val="3971726582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Lysbildem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Plassholder for innhold 13"/>
          <p:cNvSpPr>
            <a:spLocks noGrp="1"/>
          </p:cNvSpPr>
          <p:nvPr>
            <p:ph sz="quarter" idx="10"/>
          </p:nvPr>
        </p:nvSpPr>
        <p:spPr>
          <a:xfrm>
            <a:off x="975123" y="2602623"/>
            <a:ext cx="7098224" cy="3514677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667"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1pPr>
            <a:lvl2pPr marL="609585" indent="0">
              <a:buFont typeface="Arial" pitchFamily="34" charset="0"/>
              <a:buNone/>
              <a:defRPr sz="2667"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2pPr>
            <a:lvl3pPr marL="1219170" indent="0">
              <a:buNone/>
              <a:defRPr sz="2667"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3pPr>
            <a:lvl4pPr marL="1828754" indent="0">
              <a:buFont typeface="Arial" pitchFamily="34" charset="0"/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4pPr>
            <a:lvl5pPr marL="2438339" indent="0">
              <a:buFont typeface="Arial" pitchFamily="34" charset="0"/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  <a:latin typeface="Georgia" pitchFamily="18" charset="0"/>
              </a:defRPr>
            </a:lvl5pPr>
          </a:lstStyle>
          <a:p>
            <a:pPr lvl="0"/>
            <a:r>
              <a:rPr lang="nb-NO" dirty="0"/>
              <a:t>Klikk for å redigere tekststiler i malen</a:t>
            </a:r>
          </a:p>
        </p:txBody>
      </p:sp>
      <p:sp>
        <p:nvSpPr>
          <p:cNvPr id="7" name="Tittel 1"/>
          <p:cNvSpPr>
            <a:spLocks noGrp="1"/>
          </p:cNvSpPr>
          <p:nvPr>
            <p:ph type="ctrTitle"/>
          </p:nvPr>
        </p:nvSpPr>
        <p:spPr>
          <a:xfrm>
            <a:off x="975122" y="1604433"/>
            <a:ext cx="6786298" cy="864096"/>
          </a:xfrm>
          <a:prstGeom prst="rect">
            <a:avLst/>
          </a:prstGeom>
        </p:spPr>
        <p:txBody>
          <a:bodyPr>
            <a:noAutofit/>
          </a:bodyPr>
          <a:lstStyle>
            <a:lvl1pPr algn="l">
              <a:defRPr sz="3200" b="0" baseline="0">
                <a:solidFill>
                  <a:srgbClr val="595959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nb-NO" dirty="0"/>
              <a:t>Klikk for å redigere tittelstil</a:t>
            </a:r>
          </a:p>
        </p:txBody>
      </p:sp>
      <p:sp>
        <p:nvSpPr>
          <p:cNvPr id="2" name="Plassholder for dato 1"/>
          <p:cNvSpPr>
            <a:spLocks noGrp="1"/>
          </p:cNvSpPr>
          <p:nvPr>
            <p:ph type="dt" sz="half" idx="11"/>
          </p:nvPr>
        </p:nvSpPr>
        <p:spPr/>
        <p:txBody>
          <a:bodyPr/>
          <a:lstStyle/>
          <a:p>
            <a:pPr>
              <a:defRPr/>
            </a:pPr>
            <a:r>
              <a:rPr lang="nb-NO"/>
              <a:t>07.10.16</a:t>
            </a:r>
          </a:p>
        </p:txBody>
      </p:sp>
      <p:sp>
        <p:nvSpPr>
          <p:cNvPr id="3" name="Plassholder for bunntekst 2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nb-NO"/>
              <a:t>Norges idrettsforbund og olympiske og paralympiske komité</a:t>
            </a:r>
            <a:endParaRPr lang="nb-NO" dirty="0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fld id="{93FFF0B7-9FEE-4402-AA95-16F759CEF61D}" type="slidenum">
              <a:rPr lang="nb-NO" altLang="nb-NO" smtClean="0"/>
              <a:pPr/>
              <a:t>‹#›</a:t>
            </a:fld>
            <a:endParaRPr lang="nb-NO" altLang="nb-NO"/>
          </a:p>
        </p:txBody>
      </p:sp>
    </p:spTree>
    <p:extLst>
      <p:ext uri="{BB962C8B-B14F-4D97-AF65-F5344CB8AC3E}">
        <p14:creationId xmlns:p14="http://schemas.microsoft.com/office/powerpoint/2010/main" val="46994801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emf"/><Relationship Id="rId4" Type="http://schemas.openxmlformats.org/officeDocument/2006/relationships/image" Target="../media/image1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0.xml"/><Relationship Id="rId3" Type="http://schemas.openxmlformats.org/officeDocument/2006/relationships/slideLayout" Target="../slideLayouts/slideLayout5.xml"/><Relationship Id="rId7" Type="http://schemas.openxmlformats.org/officeDocument/2006/relationships/slideLayout" Target="../slideLayouts/slideLayout9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4.xml"/><Relationship Id="rId1" Type="http://schemas.openxmlformats.org/officeDocument/2006/relationships/slideLayout" Target="../slideLayouts/slideLayout3.xml"/><Relationship Id="rId6" Type="http://schemas.openxmlformats.org/officeDocument/2006/relationships/slideLayout" Target="../slideLayouts/slideLayout8.xml"/><Relationship Id="rId11" Type="http://schemas.openxmlformats.org/officeDocument/2006/relationships/slideLayout" Target="../slideLayouts/slideLayout13.xml"/><Relationship Id="rId5" Type="http://schemas.openxmlformats.org/officeDocument/2006/relationships/slideLayout" Target="../slideLayouts/slideLayout7.xml"/><Relationship Id="rId10" Type="http://schemas.openxmlformats.org/officeDocument/2006/relationships/slideLayout" Target="../slideLayouts/slideLayout12.xml"/><Relationship Id="rId4" Type="http://schemas.openxmlformats.org/officeDocument/2006/relationships/slideLayout" Target="../slideLayouts/slideLayout6.xml"/><Relationship Id="rId9" Type="http://schemas.openxmlformats.org/officeDocument/2006/relationships/slideLayout" Target="../slideLayouts/slideLayout11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1.xml"/><Relationship Id="rId3" Type="http://schemas.openxmlformats.org/officeDocument/2006/relationships/slideLayout" Target="../slideLayouts/slideLayout16.xml"/><Relationship Id="rId7" Type="http://schemas.openxmlformats.org/officeDocument/2006/relationships/slideLayout" Target="../slideLayouts/slideLayout20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6" Type="http://schemas.openxmlformats.org/officeDocument/2006/relationships/slideLayout" Target="../slideLayouts/slideLayout19.xml"/><Relationship Id="rId11" Type="http://schemas.openxmlformats.org/officeDocument/2006/relationships/slideLayout" Target="../slideLayouts/slideLayout24.xml"/><Relationship Id="rId5" Type="http://schemas.openxmlformats.org/officeDocument/2006/relationships/slideLayout" Target="../slideLayouts/slideLayout18.xml"/><Relationship Id="rId10" Type="http://schemas.openxmlformats.org/officeDocument/2006/relationships/slideLayout" Target="../slideLayouts/slideLayout23.xml"/><Relationship Id="rId4" Type="http://schemas.openxmlformats.org/officeDocument/2006/relationships/slideLayout" Target="../slideLayouts/slideLayout17.xml"/><Relationship Id="rId9" Type="http://schemas.openxmlformats.org/officeDocument/2006/relationships/slideLayout" Target="../slideLayouts/slideLayout22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2.xml"/><Relationship Id="rId13" Type="http://schemas.openxmlformats.org/officeDocument/2006/relationships/slideLayout" Target="../slideLayouts/slideLayout37.xml"/><Relationship Id="rId3" Type="http://schemas.openxmlformats.org/officeDocument/2006/relationships/slideLayout" Target="../slideLayouts/slideLayout27.xml"/><Relationship Id="rId7" Type="http://schemas.openxmlformats.org/officeDocument/2006/relationships/slideLayout" Target="../slideLayouts/slideLayout31.xml"/><Relationship Id="rId12" Type="http://schemas.openxmlformats.org/officeDocument/2006/relationships/slideLayout" Target="../slideLayouts/slideLayout36.xml"/><Relationship Id="rId2" Type="http://schemas.openxmlformats.org/officeDocument/2006/relationships/slideLayout" Target="../slideLayouts/slideLayout26.xml"/><Relationship Id="rId1" Type="http://schemas.openxmlformats.org/officeDocument/2006/relationships/slideLayout" Target="../slideLayouts/slideLayout25.xml"/><Relationship Id="rId6" Type="http://schemas.openxmlformats.org/officeDocument/2006/relationships/slideLayout" Target="../slideLayouts/slideLayout30.xml"/><Relationship Id="rId11" Type="http://schemas.openxmlformats.org/officeDocument/2006/relationships/slideLayout" Target="../slideLayouts/slideLayout35.xml"/><Relationship Id="rId5" Type="http://schemas.openxmlformats.org/officeDocument/2006/relationships/slideLayout" Target="../slideLayouts/slideLayout29.xml"/><Relationship Id="rId10" Type="http://schemas.openxmlformats.org/officeDocument/2006/relationships/slideLayout" Target="../slideLayouts/slideLayout34.xml"/><Relationship Id="rId4" Type="http://schemas.openxmlformats.org/officeDocument/2006/relationships/slideLayout" Target="../slideLayouts/slideLayout28.xml"/><Relationship Id="rId9" Type="http://schemas.openxmlformats.org/officeDocument/2006/relationships/slideLayout" Target="../slideLayouts/slideLayout33.xml"/><Relationship Id="rId14" Type="http://schemas.openxmlformats.org/officeDocument/2006/relationships/theme" Target="../theme/theme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0">
          <a:blip r:embed="rId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Bilde 3" descr="NIF_Logo_Farger.eps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558" y="1584625"/>
            <a:ext cx="1560000" cy="9802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6293356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0" r:id="rId1"/>
    <p:sldLayoutId id="2147483691" r:id="rId2"/>
  </p:sldLayoutIdLst>
  <p:hf hdr="0"/>
  <p:txStyles>
    <p:titleStyle>
      <a:lvl1pPr algn="ctr" rtl="0" eaLnBrk="1" fontAlgn="base" hangingPunct="1">
        <a:spcBef>
          <a:spcPct val="0"/>
        </a:spcBef>
        <a:spcAft>
          <a:spcPct val="0"/>
        </a:spcAft>
        <a:defRPr sz="5867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5867">
          <a:solidFill>
            <a:schemeClr val="tx1"/>
          </a:solidFill>
          <a:latin typeface="Calibri" pitchFamily="34" charset="0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5867">
          <a:solidFill>
            <a:schemeClr val="tx1"/>
          </a:solidFill>
          <a:latin typeface="Calibri" pitchFamily="34" charset="0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5867">
          <a:solidFill>
            <a:schemeClr val="tx1"/>
          </a:solidFill>
          <a:latin typeface="Calibri" pitchFamily="34" charset="0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5867">
          <a:solidFill>
            <a:schemeClr val="tx1"/>
          </a:solidFill>
          <a:latin typeface="Calibri" pitchFamily="34" charset="0"/>
        </a:defRPr>
      </a:lvl5pPr>
      <a:lvl6pPr marL="609585" algn="ctr" rtl="0" eaLnBrk="1" fontAlgn="base" hangingPunct="1">
        <a:spcBef>
          <a:spcPct val="0"/>
        </a:spcBef>
        <a:spcAft>
          <a:spcPct val="0"/>
        </a:spcAft>
        <a:defRPr sz="5867">
          <a:solidFill>
            <a:schemeClr val="tx1"/>
          </a:solidFill>
          <a:latin typeface="Calibri" pitchFamily="34" charset="0"/>
        </a:defRPr>
      </a:lvl6pPr>
      <a:lvl7pPr marL="1219170" algn="ctr" rtl="0" eaLnBrk="1" fontAlgn="base" hangingPunct="1">
        <a:spcBef>
          <a:spcPct val="0"/>
        </a:spcBef>
        <a:spcAft>
          <a:spcPct val="0"/>
        </a:spcAft>
        <a:defRPr sz="5867">
          <a:solidFill>
            <a:schemeClr val="tx1"/>
          </a:solidFill>
          <a:latin typeface="Calibri" pitchFamily="34" charset="0"/>
        </a:defRPr>
      </a:lvl7pPr>
      <a:lvl8pPr marL="1828754" algn="ctr" rtl="0" eaLnBrk="1" fontAlgn="base" hangingPunct="1">
        <a:spcBef>
          <a:spcPct val="0"/>
        </a:spcBef>
        <a:spcAft>
          <a:spcPct val="0"/>
        </a:spcAft>
        <a:defRPr sz="5867">
          <a:solidFill>
            <a:schemeClr val="tx1"/>
          </a:solidFill>
          <a:latin typeface="Calibri" pitchFamily="34" charset="0"/>
        </a:defRPr>
      </a:lvl8pPr>
      <a:lvl9pPr marL="2438339" algn="ctr" rtl="0" eaLnBrk="1" fontAlgn="base" hangingPunct="1">
        <a:spcBef>
          <a:spcPct val="0"/>
        </a:spcBef>
        <a:spcAft>
          <a:spcPct val="0"/>
        </a:spcAft>
        <a:defRPr sz="5867">
          <a:solidFill>
            <a:schemeClr val="tx1"/>
          </a:solidFill>
          <a:latin typeface="Calibri" pitchFamily="34" charset="0"/>
        </a:defRPr>
      </a:lvl9pPr>
    </p:titleStyle>
    <p:bodyStyle>
      <a:lvl1pPr marL="457189" indent="-457189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4267" kern="1200">
          <a:solidFill>
            <a:schemeClr val="tx1"/>
          </a:solidFill>
          <a:latin typeface="+mn-lt"/>
          <a:ea typeface="+mn-ea"/>
          <a:cs typeface="+mn-cs"/>
        </a:defRPr>
      </a:lvl1pPr>
      <a:lvl2pPr marL="990575" indent="-380990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3733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304792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667" kern="1200">
          <a:solidFill>
            <a:schemeClr val="tx1"/>
          </a:solidFill>
          <a:latin typeface="+mn-lt"/>
          <a:ea typeface="+mn-ea"/>
          <a:cs typeface="+mn-cs"/>
        </a:defRPr>
      </a:lvl4pPr>
      <a:lvl5pPr marL="2743131" indent="-304792" algn="l" rtl="0" eaLnBrk="1" fontAlgn="base" hangingPunct="1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667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b-NO"/>
      </a:defPPr>
      <a:lvl1pPr marL="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8" y="365127"/>
            <a:ext cx="8543925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8" y="1825625"/>
            <a:ext cx="8543925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81038" y="6356352"/>
            <a:ext cx="2228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26C8B57-2324-4178-AB77-E940AE92A401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281363" y="6356352"/>
            <a:ext cx="334327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996113" y="6356352"/>
            <a:ext cx="2228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B8457ED-03EF-4CB8-8F35-D5F79E3DC99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7430390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3" r:id="rId1"/>
    <p:sldLayoutId id="2147483694" r:id="rId2"/>
    <p:sldLayoutId id="2147483695" r:id="rId3"/>
    <p:sldLayoutId id="2147483696" r:id="rId4"/>
    <p:sldLayoutId id="2147483697" r:id="rId5"/>
    <p:sldLayoutId id="2147483698" r:id="rId6"/>
    <p:sldLayoutId id="2147483699" r:id="rId7"/>
    <p:sldLayoutId id="2147483700" r:id="rId8"/>
    <p:sldLayoutId id="2147483701" r:id="rId9"/>
    <p:sldLayoutId id="2147483702" r:id="rId10"/>
    <p:sldLayoutId id="214748370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8" y="365127"/>
            <a:ext cx="8543925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8" y="1825625"/>
            <a:ext cx="8543925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81038" y="6356352"/>
            <a:ext cx="2228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281363" y="6356352"/>
            <a:ext cx="334327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996113" y="6356352"/>
            <a:ext cx="2228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7615912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7" r:id="rId3"/>
    <p:sldLayoutId id="2147483708" r:id="rId4"/>
    <p:sldLayoutId id="2147483709" r:id="rId5"/>
    <p:sldLayoutId id="2147483710" r:id="rId6"/>
    <p:sldLayoutId id="2147483711" r:id="rId7"/>
    <p:sldLayoutId id="2147483712" r:id="rId8"/>
    <p:sldLayoutId id="2147483713" r:id="rId9"/>
    <p:sldLayoutId id="2147483714" r:id="rId10"/>
    <p:sldLayoutId id="2147483715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8" y="365127"/>
            <a:ext cx="8543925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b-NO"/>
              <a:t>Klikk for å redigere tittelstil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8" y="1825625"/>
            <a:ext cx="8543925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81038" y="6356352"/>
            <a:ext cx="2228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2EBEF52-270D-4223-8A76-BBDEEA46E74A}" type="datetimeFigureOut">
              <a:rPr lang="nb-NO" smtClean="0"/>
              <a:t>22.04.2021</a:t>
            </a:fld>
            <a:endParaRPr lang="nb-NO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281363" y="6356352"/>
            <a:ext cx="334327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b-NO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996113" y="6356352"/>
            <a:ext cx="2228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0865D4-8A7E-40EC-8B25-5E608BE085D1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60036833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7" r:id="rId1"/>
    <p:sldLayoutId id="2147483718" r:id="rId2"/>
    <p:sldLayoutId id="2147483719" r:id="rId3"/>
    <p:sldLayoutId id="2147483720" r:id="rId4"/>
    <p:sldLayoutId id="2147483721" r:id="rId5"/>
    <p:sldLayoutId id="2147483722" r:id="rId6"/>
    <p:sldLayoutId id="2147483723" r:id="rId7"/>
    <p:sldLayoutId id="2147483724" r:id="rId8"/>
    <p:sldLayoutId id="2147483725" r:id="rId9"/>
    <p:sldLayoutId id="2147483726" r:id="rId10"/>
    <p:sldLayoutId id="2147483727" r:id="rId11"/>
    <p:sldLayoutId id="2147483672" r:id="rId12"/>
    <p:sldLayoutId id="2147483673" r:id="rId1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4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5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5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5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5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5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5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5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5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7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5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0.xml"/><Relationship Id="rId4" Type="http://schemas.openxmlformats.org/officeDocument/2006/relationships/image" Target="../media/image7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5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5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5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5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5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5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7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5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5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5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7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5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5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5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7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5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7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5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5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20.xml"/><Relationship Id="rId4" Type="http://schemas.openxmlformats.org/officeDocument/2006/relationships/image" Target="../media/image7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25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25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25.xml"/><Relationship Id="rId4" Type="http://schemas.openxmlformats.org/officeDocument/2006/relationships/image" Target="../media/image8.emf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25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25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25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2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>
            <a:extLst>
              <a:ext uri="{FF2B5EF4-FFF2-40B4-BE49-F238E27FC236}">
                <a16:creationId xmlns:a16="http://schemas.microsoft.com/office/drawing/2014/main" id="{B538A7B5-B32D-421E-B110-AB5B1A7CC2E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906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14D36999-26F8-45E4-AB41-D485D0B0B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3440012"/>
            <a:ext cx="9905999" cy="2803359"/>
          </a:xfrm>
          <a:prstGeom prst="rect">
            <a:avLst/>
          </a:prstGeom>
          <a:gradFill>
            <a:gsLst>
              <a:gs pos="0">
                <a:schemeClr val="accent1">
                  <a:lumMod val="90000"/>
                </a:schemeClr>
              </a:gs>
              <a:gs pos="25000">
                <a:schemeClr val="accent1">
                  <a:lumMod val="90000"/>
                </a:schemeClr>
              </a:gs>
              <a:gs pos="94000">
                <a:schemeClr val="bg2">
                  <a:lumMod val="25000"/>
                </a:schemeClr>
              </a:gs>
              <a:gs pos="100000">
                <a:schemeClr val="bg2">
                  <a:lumMod val="25000"/>
                </a:schemeClr>
              </a:gs>
            </a:gsLst>
            <a:lin ang="4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30F8DA27-CE91-4AEB-B854-6F06B5485E3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235" t="23563" r="8214" b="45501"/>
          <a:stretch/>
        </p:blipFill>
        <p:spPr>
          <a:xfrm flipV="1">
            <a:off x="0" y="2404067"/>
            <a:ext cx="9906000" cy="2539327"/>
          </a:xfrm>
          <a:custGeom>
            <a:avLst/>
            <a:gdLst>
              <a:gd name="connsiteX0" fmla="*/ 0 w 12191999"/>
              <a:gd name="connsiteY0" fmla="*/ 4473360 h 4473360"/>
              <a:gd name="connsiteX1" fmla="*/ 12191999 w 12191999"/>
              <a:gd name="connsiteY1" fmla="*/ 4473360 h 4473360"/>
              <a:gd name="connsiteX2" fmla="*/ 12191999 w 12191999"/>
              <a:gd name="connsiteY2" fmla="*/ 0 h 4473360"/>
              <a:gd name="connsiteX3" fmla="*/ 0 w 12191999"/>
              <a:gd name="connsiteY3" fmla="*/ 0 h 4473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2191999" h="4473360">
                <a:moveTo>
                  <a:pt x="0" y="4473360"/>
                </a:moveTo>
                <a:lnTo>
                  <a:pt x="12191999" y="4473360"/>
                </a:lnTo>
                <a:lnTo>
                  <a:pt x="12191999" y="0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Tittel 1">
            <a:extLst>
              <a:ext uri="{FF2B5EF4-FFF2-40B4-BE49-F238E27FC236}">
                <a16:creationId xmlns:a16="http://schemas.microsoft.com/office/drawing/2014/main" id="{A21D4D57-DFFD-4222-BD1D-9DB232198F5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91302" y="3987106"/>
            <a:ext cx="8645612" cy="775845"/>
          </a:xfrm>
        </p:spPr>
        <p:txBody>
          <a:bodyPr anchor="b">
            <a:normAutofit/>
          </a:bodyPr>
          <a:lstStyle/>
          <a:p>
            <a:r>
              <a:rPr lang="nb-NO" sz="4000" b="1" dirty="0">
                <a:solidFill>
                  <a:srgbClr val="FFFFFF"/>
                </a:solidFill>
              </a:rPr>
              <a:t>Handlingsplan 2021</a:t>
            </a:r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F7AF4E20-3DDE-4998-96BE-44EE182540F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235" t="-1" r="8214" b="86237"/>
          <a:stretch/>
        </p:blipFill>
        <p:spPr>
          <a:xfrm flipV="1">
            <a:off x="0" y="5616534"/>
            <a:ext cx="9905999" cy="1129775"/>
          </a:xfrm>
          <a:custGeom>
            <a:avLst/>
            <a:gdLst>
              <a:gd name="connsiteX0" fmla="*/ 0 w 12191999"/>
              <a:gd name="connsiteY0" fmla="*/ 4473360 h 4473360"/>
              <a:gd name="connsiteX1" fmla="*/ 12191999 w 12191999"/>
              <a:gd name="connsiteY1" fmla="*/ 4473360 h 4473360"/>
              <a:gd name="connsiteX2" fmla="*/ 12191999 w 12191999"/>
              <a:gd name="connsiteY2" fmla="*/ 0 h 4473360"/>
              <a:gd name="connsiteX3" fmla="*/ 0 w 12191999"/>
              <a:gd name="connsiteY3" fmla="*/ 0 h 4473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2191999" h="4473360">
                <a:moveTo>
                  <a:pt x="0" y="4473360"/>
                </a:moveTo>
                <a:lnTo>
                  <a:pt x="12191999" y="4473360"/>
                </a:lnTo>
                <a:lnTo>
                  <a:pt x="12191999" y="0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3" name="Undertittel 2">
            <a:extLst>
              <a:ext uri="{FF2B5EF4-FFF2-40B4-BE49-F238E27FC236}">
                <a16:creationId xmlns:a16="http://schemas.microsoft.com/office/drawing/2014/main" id="{A3B2A711-F689-4640-841D-DA24E0A86A4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230224" y="5265889"/>
            <a:ext cx="7445552" cy="450447"/>
          </a:xfrm>
        </p:spPr>
        <p:txBody>
          <a:bodyPr anchor="ctr">
            <a:normAutofit/>
          </a:bodyPr>
          <a:lstStyle/>
          <a:p>
            <a:endParaRPr lang="nb-NO">
              <a:solidFill>
                <a:srgbClr val="FFFFFF"/>
              </a:solidFill>
            </a:endParaRPr>
          </a:p>
          <a:p>
            <a:endParaRPr lang="nb-NO">
              <a:solidFill>
                <a:srgbClr val="FFFFFF"/>
              </a:solidFill>
            </a:endParaRPr>
          </a:p>
        </p:txBody>
      </p:sp>
      <p:pic>
        <p:nvPicPr>
          <p:cNvPr id="6" name="Bilde 5" descr="Et bilde som inneholder tegning&#10;&#10;Automatisk generert beskrivelse">
            <a:extLst>
              <a:ext uri="{FF2B5EF4-FFF2-40B4-BE49-F238E27FC236}">
                <a16:creationId xmlns:a16="http://schemas.microsoft.com/office/drawing/2014/main" id="{C9AA7CD3-BDB7-4236-B58F-9F41E4A6715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0928" y="371721"/>
            <a:ext cx="8004142" cy="3201657"/>
          </a:xfrm>
          <a:prstGeom prst="rect">
            <a:avLst/>
          </a:prstGeom>
        </p:spPr>
      </p:pic>
      <p:sp>
        <p:nvSpPr>
          <p:cNvPr id="11" name="Rektangel 10">
            <a:extLst>
              <a:ext uri="{FF2B5EF4-FFF2-40B4-BE49-F238E27FC236}">
                <a16:creationId xmlns:a16="http://schemas.microsoft.com/office/drawing/2014/main" id="{61043F10-9BB8-4F7C-9999-CFF40713203A}"/>
              </a:ext>
            </a:extLst>
          </p:cNvPr>
          <p:cNvSpPr/>
          <p:nvPr/>
        </p:nvSpPr>
        <p:spPr>
          <a:xfrm>
            <a:off x="-1" y="4782364"/>
            <a:ext cx="9906000" cy="103105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895350" indent="-895350" algn="ctr">
              <a:spcAft>
                <a:spcPts val="600"/>
              </a:spcAft>
            </a:pPr>
            <a:r>
              <a:rPr lang="nb-NO" sz="2800" u="sng" dirty="0">
                <a:solidFill>
                  <a:schemeClr val="accent4">
                    <a:lumMod val="40000"/>
                    <a:lumOff val="60000"/>
                  </a:schemeClr>
                </a:solidFill>
              </a:rPr>
              <a:t>Visjon:</a:t>
            </a:r>
          </a:p>
          <a:p>
            <a:pPr marL="895350" indent="-895350" algn="ctr">
              <a:spcAft>
                <a:spcPts val="600"/>
              </a:spcAft>
            </a:pPr>
            <a:r>
              <a:rPr lang="nb-NO" sz="2800" dirty="0">
                <a:solidFill>
                  <a:schemeClr val="accent4">
                    <a:lumMod val="40000"/>
                    <a:lumOff val="60000"/>
                  </a:schemeClr>
                </a:solidFill>
              </a:rPr>
              <a:t>«Friidrett for alle – hele livet»</a:t>
            </a:r>
          </a:p>
        </p:txBody>
      </p:sp>
    </p:spTree>
    <p:extLst>
      <p:ext uri="{BB962C8B-B14F-4D97-AF65-F5344CB8AC3E}">
        <p14:creationId xmlns:p14="http://schemas.microsoft.com/office/powerpoint/2010/main" val="195134784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ktangel 1">
            <a:extLst>
              <a:ext uri="{FF2B5EF4-FFF2-40B4-BE49-F238E27FC236}">
                <a16:creationId xmlns:a16="http://schemas.microsoft.com/office/drawing/2014/main" id="{AFFAE20B-4852-4A31-A1B7-B30D5DEB572C}"/>
              </a:ext>
            </a:extLst>
          </p:cNvPr>
          <p:cNvSpPr/>
          <p:nvPr/>
        </p:nvSpPr>
        <p:spPr>
          <a:xfrm>
            <a:off x="-113016" y="0"/>
            <a:ext cx="10019016" cy="685800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b-NO"/>
          </a:p>
        </p:txBody>
      </p:sp>
      <p:sp>
        <p:nvSpPr>
          <p:cNvPr id="3" name="Undertittel 2">
            <a:extLst>
              <a:ext uri="{FF2B5EF4-FFF2-40B4-BE49-F238E27FC236}">
                <a16:creationId xmlns:a16="http://schemas.microsoft.com/office/drawing/2014/main" id="{A3B2A711-F689-4640-841D-DA24E0A86A4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81000" y="4705480"/>
            <a:ext cx="9144000" cy="1600818"/>
          </a:xfrm>
        </p:spPr>
        <p:txBody>
          <a:bodyPr>
            <a:normAutofit/>
          </a:bodyPr>
          <a:lstStyle/>
          <a:p>
            <a:endParaRPr lang="nb-NO" dirty="0">
              <a:solidFill>
                <a:schemeClr val="accent1"/>
              </a:solidFill>
            </a:endParaRPr>
          </a:p>
          <a:p>
            <a:endParaRPr lang="nb-NO" dirty="0">
              <a:solidFill>
                <a:schemeClr val="accent1"/>
              </a:solidFill>
            </a:endParaRPr>
          </a:p>
        </p:txBody>
      </p:sp>
      <p:sp>
        <p:nvSpPr>
          <p:cNvPr id="9" name="Rektangel 8">
            <a:extLst>
              <a:ext uri="{FF2B5EF4-FFF2-40B4-BE49-F238E27FC236}">
                <a16:creationId xmlns:a16="http://schemas.microsoft.com/office/drawing/2014/main" id="{4AD4185B-3EEE-41B1-A363-48C72CF7E00E}"/>
              </a:ext>
            </a:extLst>
          </p:cNvPr>
          <p:cNvSpPr/>
          <p:nvPr/>
        </p:nvSpPr>
        <p:spPr>
          <a:xfrm>
            <a:off x="381000" y="1468738"/>
            <a:ext cx="9144000" cy="50783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nb-NO" sz="2400" b="1" u="sng" dirty="0">
                <a:ea typeface="Times New Roman" panose="02020603050405020304" pitchFamily="18" charset="0"/>
              </a:rPr>
              <a:t>Visjon:</a:t>
            </a:r>
          </a:p>
          <a:p>
            <a:pPr marL="342900" indent="-342900">
              <a:buFont typeface="Symbol" panose="05050102010706020507" pitchFamily="18" charset="2"/>
              <a:buChar char=""/>
              <a:tabLst>
                <a:tab pos="1039495" algn="l"/>
              </a:tabLst>
            </a:pPr>
            <a:r>
              <a:rPr lang="nb-NO" dirty="0">
                <a:ea typeface="Times New Roman" panose="02020603050405020304" pitchFamily="18" charset="0"/>
              </a:rPr>
              <a:t>«Friidrett for alle – hele livet»</a:t>
            </a:r>
          </a:p>
          <a:p>
            <a:pPr>
              <a:tabLst>
                <a:tab pos="1039495" algn="l"/>
              </a:tabLst>
            </a:pPr>
            <a:endParaRPr lang="nb-NO" dirty="0">
              <a:ea typeface="Times New Roman" panose="02020603050405020304" pitchFamily="18" charset="0"/>
            </a:endParaRPr>
          </a:p>
          <a:p>
            <a:pPr>
              <a:tabLst>
                <a:tab pos="1039495" algn="l"/>
              </a:tabLst>
            </a:pPr>
            <a:r>
              <a:rPr lang="nb-NO" sz="2400" b="1" u="sng" dirty="0">
                <a:ea typeface="Times New Roman" panose="02020603050405020304" pitchFamily="18" charset="0"/>
              </a:rPr>
              <a:t>Verdier:</a:t>
            </a:r>
          </a:p>
          <a:p>
            <a:pPr marL="285750" indent="-285750">
              <a:buFont typeface="Arial" panose="020B0604020202020204" pitchFamily="34" charset="0"/>
              <a:buChar char="•"/>
              <a:tabLst>
                <a:tab pos="1039495" algn="l"/>
              </a:tabLst>
            </a:pPr>
            <a:r>
              <a:rPr lang="nb-NO" dirty="0">
                <a:ea typeface="Times New Roman" panose="02020603050405020304" pitchFamily="18" charset="0"/>
              </a:rPr>
              <a:t>Sunn, inkluderende og bærekraftig.</a:t>
            </a:r>
          </a:p>
          <a:p>
            <a:pPr>
              <a:tabLst>
                <a:tab pos="1039495" algn="l"/>
              </a:tabLst>
            </a:pPr>
            <a:endParaRPr lang="nb-NO" dirty="0">
              <a:ea typeface="Times New Roman" panose="02020603050405020304" pitchFamily="18" charset="0"/>
            </a:endParaRPr>
          </a:p>
          <a:p>
            <a:pPr>
              <a:tabLst>
                <a:tab pos="1039495" algn="l"/>
              </a:tabLst>
            </a:pPr>
            <a:r>
              <a:rPr lang="nb-NO" sz="2400" b="1" u="sng" dirty="0">
                <a:ea typeface="Times New Roman" panose="02020603050405020304" pitchFamily="18" charset="0"/>
              </a:rPr>
              <a:t>Målsetninger - krets:</a:t>
            </a:r>
          </a:p>
          <a:p>
            <a:pPr marL="285750" indent="-285750">
              <a:buFont typeface="Arial" panose="020B0604020202020204" pitchFamily="34" charset="0"/>
              <a:buChar char="•"/>
              <a:tabLst>
                <a:tab pos="1039495" algn="l"/>
              </a:tabLst>
            </a:pPr>
            <a:r>
              <a:rPr lang="nb-NO" dirty="0">
                <a:ea typeface="Times New Roman" panose="02020603050405020304" pitchFamily="18" charset="0"/>
              </a:rPr>
              <a:t>Arbeide for utvikling av friidretten i kretsen, stimulere til samarbeid mellom lagene og virke som koordinerende organ mellom disse. Være en god servicepartner for klubbene!</a:t>
            </a:r>
          </a:p>
          <a:p>
            <a:pPr marL="285750" indent="-285750">
              <a:buFont typeface="Arial" panose="020B0604020202020204" pitchFamily="34" charset="0"/>
              <a:buChar char="•"/>
              <a:tabLst>
                <a:tab pos="1039495" algn="l"/>
              </a:tabLst>
            </a:pPr>
            <a:endParaRPr lang="nb-NO" dirty="0">
              <a:ea typeface="Times New Roman" panose="02020603050405020304" pitchFamily="18" charset="0"/>
            </a:endParaRPr>
          </a:p>
          <a:p>
            <a:pPr>
              <a:tabLst>
                <a:tab pos="1039495" algn="l"/>
              </a:tabLst>
            </a:pPr>
            <a:r>
              <a:rPr lang="nb-NO" sz="2400" b="1" u="sng" dirty="0">
                <a:ea typeface="Times New Roman" panose="02020603050405020304" pitchFamily="18" charset="0"/>
              </a:rPr>
              <a:t>Delmålsetninger – NFIF mål:</a:t>
            </a:r>
          </a:p>
          <a:p>
            <a:pPr marL="285750" indent="-285750">
              <a:buFont typeface="Arial" panose="020B0604020202020204" pitchFamily="34" charset="0"/>
              <a:buChar char="•"/>
              <a:tabLst>
                <a:tab pos="1039495" algn="l"/>
              </a:tabLst>
            </a:pPr>
            <a:r>
              <a:rPr lang="nb-NO" dirty="0">
                <a:ea typeface="Times New Roman" panose="02020603050405020304" pitchFamily="18" charset="0"/>
              </a:rPr>
              <a:t>«Norsk friidrett skal rekruttere og ivareta medlemmer og aktive gjennom et godt og bredt aktivitetstilbud».</a:t>
            </a:r>
          </a:p>
          <a:p>
            <a:pPr marL="285750" indent="-285750">
              <a:buFont typeface="Arial" panose="020B0604020202020204" pitchFamily="34" charset="0"/>
              <a:buChar char="•"/>
              <a:tabLst>
                <a:tab pos="1039495" algn="l"/>
              </a:tabLst>
            </a:pPr>
            <a:r>
              <a:rPr lang="nb-NO" dirty="0">
                <a:ea typeface="Times New Roman" panose="02020603050405020304" pitchFamily="18" charset="0"/>
              </a:rPr>
              <a:t>«Norsk Friidrett skal utvikle utøvere som tar medaljer i internasjonale seniormesterskap».</a:t>
            </a:r>
          </a:p>
          <a:p>
            <a:pPr marL="285750" indent="-285750">
              <a:buFont typeface="Arial" panose="020B0604020202020204" pitchFamily="34" charset="0"/>
              <a:buChar char="•"/>
              <a:tabLst>
                <a:tab pos="1039495" algn="l"/>
              </a:tabLst>
            </a:pPr>
            <a:r>
              <a:rPr lang="nb-NO" dirty="0">
                <a:ea typeface="Times New Roman" panose="02020603050405020304" pitchFamily="18" charset="0"/>
              </a:rPr>
              <a:t>«Norsk Friidrett skal være en verdibasert og bærekraftig samfunnsaktør».</a:t>
            </a:r>
          </a:p>
          <a:p>
            <a:pPr marL="285750" indent="-285750">
              <a:buFont typeface="Arial" panose="020B0604020202020204" pitchFamily="34" charset="0"/>
              <a:buChar char="•"/>
              <a:tabLst>
                <a:tab pos="1039495" algn="l"/>
              </a:tabLst>
            </a:pPr>
            <a:endParaRPr lang="nb-NO" dirty="0">
              <a:ea typeface="Times New Roman" panose="02020603050405020304" pitchFamily="18" charset="0"/>
            </a:endParaRPr>
          </a:p>
          <a:p>
            <a:pPr marL="342900" indent="-342900">
              <a:buFont typeface="Symbol" panose="05050102010706020507" pitchFamily="18" charset="2"/>
              <a:buChar char=""/>
              <a:tabLst>
                <a:tab pos="1039495" algn="l"/>
              </a:tabLst>
            </a:pPr>
            <a:endParaRPr lang="nb-NO" sz="1200" dirty="0">
              <a:ea typeface="Times New Roman" panose="02020603050405020304" pitchFamily="18" charset="0"/>
            </a:endParaRPr>
          </a:p>
        </p:txBody>
      </p:sp>
      <p:pic>
        <p:nvPicPr>
          <p:cNvPr id="14" name="Bilde 13" descr="Et bilde som inneholder tegning&#10;&#10;Automatisk generert beskrivelse">
            <a:extLst>
              <a:ext uri="{FF2B5EF4-FFF2-40B4-BE49-F238E27FC236}">
                <a16:creationId xmlns:a16="http://schemas.microsoft.com/office/drawing/2014/main" id="{AAF6B140-C4CC-4BFE-BFE8-2E6DF4BC35F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0" y="219629"/>
            <a:ext cx="1660361" cy="6641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8357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lassholder for innhold 4">
            <a:extLst>
              <a:ext uri="{FF2B5EF4-FFF2-40B4-BE49-F238E27FC236}">
                <a16:creationId xmlns:a16="http://schemas.microsoft.com/office/drawing/2014/main" id="{413234DB-05B2-7E47-BF5C-817DAACD6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05964" y="5315918"/>
            <a:ext cx="2504305" cy="2545661"/>
          </a:xfrm>
          <a:prstGeom prst="rect">
            <a:avLst/>
          </a:prstGeom>
        </p:spPr>
      </p:pic>
      <p:sp>
        <p:nvSpPr>
          <p:cNvPr id="4" name="Tittel 3">
            <a:extLst>
              <a:ext uri="{FF2B5EF4-FFF2-40B4-BE49-F238E27FC236}">
                <a16:creationId xmlns:a16="http://schemas.microsoft.com/office/drawing/2014/main" id="{C52E4B38-FA05-4843-98E4-61B395EF1F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" y="9989"/>
            <a:ext cx="9756933" cy="1189635"/>
          </a:xfrm>
        </p:spPr>
        <p:txBody>
          <a:bodyPr/>
          <a:lstStyle/>
          <a:p>
            <a:r>
              <a:rPr lang="nb-NO" b="1" dirty="0">
                <a:latin typeface="Century Gothic" panose="020B0502020202020204" pitchFamily="34" charset="0"/>
              </a:rPr>
              <a:t>Strategisk plan – Administrasjon</a:t>
            </a:r>
          </a:p>
        </p:txBody>
      </p:sp>
      <p:sp>
        <p:nvSpPr>
          <p:cNvPr id="2" name="Rektangel 1">
            <a:extLst>
              <a:ext uri="{FF2B5EF4-FFF2-40B4-BE49-F238E27FC236}">
                <a16:creationId xmlns:a16="http://schemas.microsoft.com/office/drawing/2014/main" id="{8CF3CFC2-9D55-4A10-913E-34CBD45F2322}"/>
              </a:ext>
            </a:extLst>
          </p:cNvPr>
          <p:cNvSpPr/>
          <p:nvPr/>
        </p:nvSpPr>
        <p:spPr>
          <a:xfrm>
            <a:off x="309490" y="1353615"/>
            <a:ext cx="9607866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Hovedmålsetting: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Administrasjonen skal være koordinerende ledd mellom klubber, kretsens styre, kretsens utvalg og NFIF. Sørge for kretsens måloppnåelse </a:t>
            </a:r>
            <a:r>
              <a:rPr lang="nb-NO" dirty="0" err="1">
                <a:solidFill>
                  <a:prstClr val="black"/>
                </a:solidFill>
                <a:latin typeface="Century Gothic" panose="020B0502020202020204" pitchFamily="34" charset="0"/>
              </a:rPr>
              <a:t>ihht</a:t>
            </a: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 Handlingsplan. </a:t>
            </a:r>
          </a:p>
        </p:txBody>
      </p:sp>
      <p:sp>
        <p:nvSpPr>
          <p:cNvPr id="8" name="TekstSylinder 7">
            <a:extLst>
              <a:ext uri="{FF2B5EF4-FFF2-40B4-BE49-F238E27FC236}">
                <a16:creationId xmlns:a16="http://schemas.microsoft.com/office/drawing/2014/main" id="{5C0B4A26-B27B-4373-B43C-37D7E0C275EA}"/>
              </a:ext>
            </a:extLst>
          </p:cNvPr>
          <p:cNvSpPr txBox="1"/>
          <p:nvPr/>
        </p:nvSpPr>
        <p:spPr>
          <a:xfrm>
            <a:off x="327962" y="2508361"/>
            <a:ext cx="9607866" cy="43396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Viktigste innsatsområder: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Økonomi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Kretsting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Styremøter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Informasjon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Terminliste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Samordnet rapportering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Salg og marked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Evaluering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 err="1">
                <a:solidFill>
                  <a:prstClr val="black"/>
                </a:solidFill>
                <a:latin typeface="Century Gothic" panose="020B0502020202020204" pitchFamily="34" charset="0"/>
              </a:rPr>
              <a:t>Årshjul</a:t>
            </a:r>
            <a:endParaRPr lang="nb-NO" dirty="0">
              <a:solidFill>
                <a:prstClr val="black"/>
              </a:solidFill>
              <a:latin typeface="Century Gothic" panose="020B0502020202020204" pitchFamily="34" charset="0"/>
            </a:endParaRP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Organisasjonsutvikling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Politiske prosesser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Klubb / lederutvikling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Tine stafetten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 err="1">
                <a:solidFill>
                  <a:prstClr val="black"/>
                </a:solidFill>
                <a:latin typeface="Century Gothic" panose="020B0502020202020204" pitchFamily="34" charset="0"/>
              </a:rPr>
              <a:t>Nestle</a:t>
            </a: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 lekene</a:t>
            </a:r>
          </a:p>
        </p:txBody>
      </p:sp>
      <p:pic>
        <p:nvPicPr>
          <p:cNvPr id="9" name="Bilde 8" descr="Et bilde som inneholder tekst&#10;&#10;Automatisk generert beskrivelse">
            <a:extLst>
              <a:ext uri="{FF2B5EF4-FFF2-40B4-BE49-F238E27FC236}">
                <a16:creationId xmlns:a16="http://schemas.microsoft.com/office/drawing/2014/main" id="{2DA4E28E-0A82-4E66-9280-A504DCCDE7D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69060" y="217419"/>
            <a:ext cx="1936940" cy="7747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510496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Tabell 12">
            <a:extLst>
              <a:ext uri="{FF2B5EF4-FFF2-40B4-BE49-F238E27FC236}">
                <a16:creationId xmlns:a16="http://schemas.microsoft.com/office/drawing/2014/main" id="{9BA2C19B-57FD-4959-B0B6-6460E2055B85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90497336"/>
              </p:ext>
            </p:extLst>
          </p:nvPr>
        </p:nvGraphicFramePr>
        <p:xfrm>
          <a:off x="342329" y="1828167"/>
          <a:ext cx="9763058" cy="1981200"/>
        </p:xfrm>
        <a:graphic>
          <a:graphicData uri="http://schemas.openxmlformats.org/drawingml/2006/table">
            <a:tbl>
              <a:tblPr/>
              <a:tblGrid>
                <a:gridCol w="3441258">
                  <a:extLst>
                    <a:ext uri="{9D8B030D-6E8A-4147-A177-3AD203B41FA5}">
                      <a16:colId xmlns:a16="http://schemas.microsoft.com/office/drawing/2014/main" val="1441908194"/>
                    </a:ext>
                  </a:extLst>
                </a:gridCol>
                <a:gridCol w="2957504">
                  <a:extLst>
                    <a:ext uri="{9D8B030D-6E8A-4147-A177-3AD203B41FA5}">
                      <a16:colId xmlns:a16="http://schemas.microsoft.com/office/drawing/2014/main" val="755584220"/>
                    </a:ext>
                  </a:extLst>
                </a:gridCol>
                <a:gridCol w="791599">
                  <a:extLst>
                    <a:ext uri="{9D8B030D-6E8A-4147-A177-3AD203B41FA5}">
                      <a16:colId xmlns:a16="http://schemas.microsoft.com/office/drawing/2014/main" val="3217922698"/>
                    </a:ext>
                  </a:extLst>
                </a:gridCol>
                <a:gridCol w="791599">
                  <a:extLst>
                    <a:ext uri="{9D8B030D-6E8A-4147-A177-3AD203B41FA5}">
                      <a16:colId xmlns:a16="http://schemas.microsoft.com/office/drawing/2014/main" val="965724929"/>
                    </a:ext>
                  </a:extLst>
                </a:gridCol>
                <a:gridCol w="890549">
                  <a:extLst>
                    <a:ext uri="{9D8B030D-6E8A-4147-A177-3AD203B41FA5}">
                      <a16:colId xmlns:a16="http://schemas.microsoft.com/office/drawing/2014/main" val="1369182855"/>
                    </a:ext>
                  </a:extLst>
                </a:gridCol>
                <a:gridCol w="890549">
                  <a:extLst>
                    <a:ext uri="{9D8B030D-6E8A-4147-A177-3AD203B41FA5}">
                      <a16:colId xmlns:a16="http://schemas.microsoft.com/office/drawing/2014/main" val="2782763256"/>
                    </a:ext>
                  </a:extLst>
                </a:gridCol>
              </a:tblGrid>
              <a:tr h="233735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48783884"/>
                  </a:ext>
                </a:extLst>
              </a:tr>
              <a:tr h="233735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Regnskap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Kontinuerlig oppfølging - følge god regnskapsskikk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61214598"/>
                  </a:ext>
                </a:extLst>
              </a:tr>
              <a:tr h="233735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Budsjett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budsjett kontinuerlig, skape positivt resultat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09389471"/>
                  </a:ext>
                </a:extLst>
              </a:tr>
              <a:tr h="11686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Momskompensasjon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Søke innen frist og få utbetalt berettiget sum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28574252"/>
                  </a:ext>
                </a:extLst>
              </a:tr>
              <a:tr h="11686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Kretskontigent - fakturere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Inntekter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6888838"/>
                  </a:ext>
                </a:extLst>
              </a:tr>
              <a:tr h="11686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Fakturering samarbeidsavtaler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Inntekter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98202186"/>
                  </a:ext>
                </a:extLst>
              </a:tr>
              <a:tr h="11686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Sende info til klubber om støtteordninger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Hjelpe klubber til å oppnå bedre økonomi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097580"/>
                  </a:ext>
                </a:extLst>
              </a:tr>
              <a:tr h="11686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støtteordninger og søke midler til kretsen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Få finansiering til utpekt investeringsområde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9029039"/>
                  </a:ext>
                </a:extLst>
              </a:tr>
              <a:tr h="11686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Støtteordninger NFIF + NIF utstyrsordning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Få finansiering til utpekt investeringsområde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01977007"/>
                  </a:ext>
                </a:extLst>
              </a:tr>
              <a:tr h="11686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Kontrollutvalg + revisjon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Sørge for lovsatt kontroll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19052223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174660" y="277402"/>
            <a:ext cx="7587801" cy="270336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55000" lnSpcReduction="2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1.1. Økonomi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102496" y="1024661"/>
            <a:ext cx="6651594" cy="229402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2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348274" y="4463181"/>
            <a:ext cx="2417583" cy="1433528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244009" y="4522788"/>
            <a:ext cx="2417583" cy="1433528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3018694" y="4439802"/>
            <a:ext cx="4332715" cy="503679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133471" y="5505275"/>
            <a:ext cx="3590268" cy="229402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2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4864331"/>
              </p:ext>
            </p:extLst>
          </p:nvPr>
        </p:nvGraphicFramePr>
        <p:xfrm>
          <a:off x="342330" y="6090530"/>
          <a:ext cx="9763055" cy="1298694"/>
        </p:xfrm>
        <a:graphic>
          <a:graphicData uri="http://schemas.openxmlformats.org/drawingml/2006/table">
            <a:tbl>
              <a:tblPr/>
              <a:tblGrid>
                <a:gridCol w="679442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4634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679442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2118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03138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Budsjett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Budsjett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MVA komp 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Kretskontigent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Fakturere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partn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Fakturere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partn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Budsjett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03138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Regnskap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Regnskap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Budsjett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Fakturere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partn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Regnskap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03138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Fakturere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partn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Regnskap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793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Utstyrordningen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Fakturere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partn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03138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22181846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1.2. Kretsting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49558369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P.møte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Budsjett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Tingpapirer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Kretsting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Valgkomite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Budsjett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Regnskap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Regnskap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Utsending 1U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Galla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Regnskap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Budsjett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Innkalling KT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Innkalling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p.mø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Hederspriser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Saker klubb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Pris sted KT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Beretninger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2A1E4C3B-E9B8-4259-BEBE-DDB5BF16249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93633052"/>
              </p:ext>
            </p:extLst>
          </p:nvPr>
        </p:nvGraphicFramePr>
        <p:xfrm>
          <a:off x="-410210" y="1466411"/>
          <a:ext cx="10515599" cy="2741392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2996642502"/>
                    </a:ext>
                  </a:extLst>
                </a:gridCol>
                <a:gridCol w="3185469">
                  <a:extLst>
                    <a:ext uri="{9D8B030D-6E8A-4147-A177-3AD203B41FA5}">
                      <a16:colId xmlns:a16="http://schemas.microsoft.com/office/drawing/2014/main" val="3770947964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3185226803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1153860313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139746935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2171525363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8826296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kretsting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32201677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Forberedelser - planmøte (info utvalg)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92790868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Beretninger fra utvalgene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4917613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Utarbeide Årsberetning / tingpapirer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72444201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valgkomiteen - valglister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70813112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Ferdigstilt regnskap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3575752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Ferdigstilt revisjonsberetning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31717928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Ferdigstilt statistikker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80025510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Oversikt for utmerkelser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12240456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Invitasjon kretsting med frist for innkommete saker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83900450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Saker til kretstinget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17028447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Produksjon tingpapirer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30711024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Utsendelse endelige innkalling med dokumenter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81166607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Generelle praktiske saker tinget (booking etc)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positivt Kretsting etter lovverket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54040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1812232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1.3. Styremøter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58053001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Styremøte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8FDAB498-F4E9-47BB-8BDA-33EE84ECFC94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52585290"/>
              </p:ext>
            </p:extLst>
          </p:nvPr>
        </p:nvGraphicFramePr>
        <p:xfrm>
          <a:off x="-410210" y="1472796"/>
          <a:ext cx="10515599" cy="509201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4277534501"/>
                    </a:ext>
                  </a:extLst>
                </a:gridCol>
                <a:gridCol w="3185469">
                  <a:extLst>
                    <a:ext uri="{9D8B030D-6E8A-4147-A177-3AD203B41FA5}">
                      <a16:colId xmlns:a16="http://schemas.microsoft.com/office/drawing/2014/main" val="1211949237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888033233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357209160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638532826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756247878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75433524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Forberede styremøter, gjennomfør og referatføre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God informasjonsflyt og organisering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2731242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89987147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ell 4">
            <a:extLst>
              <a:ext uri="{FF2B5EF4-FFF2-40B4-BE49-F238E27FC236}">
                <a16:creationId xmlns:a16="http://schemas.microsoft.com/office/drawing/2014/main" id="{6EFBB895-B628-4DA4-B3AE-B317A5F0C60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34783423"/>
              </p:ext>
            </p:extLst>
          </p:nvPr>
        </p:nvGraphicFramePr>
        <p:xfrm>
          <a:off x="-410210" y="1442259"/>
          <a:ext cx="10515599" cy="1196029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2143755393"/>
                    </a:ext>
                  </a:extLst>
                </a:gridCol>
                <a:gridCol w="3185469">
                  <a:extLst>
                    <a:ext uri="{9D8B030D-6E8A-4147-A177-3AD203B41FA5}">
                      <a16:colId xmlns:a16="http://schemas.microsoft.com/office/drawing/2014/main" val="3022027535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1673628255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3122056393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77535746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93767004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0269820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Sende klubber nødvendig info via mail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Holde klubbene kontinuerlig oppdatert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6843313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Produsere nyhetsbrev til klubbene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Holde klubbene kontinuerlig oppdatert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79672532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Facebook gruppe (intern krets)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Holde klubbene kontinuerlig oppdatert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89238231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Facebook off. side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Holde friidrettsinteresserte og andre oppdatert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36127218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web side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Holde klubbene kontinuerlig oppdatert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10472673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1.4. Informasjon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51333890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Nyhetsbrev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gr.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FB off.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68543022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4D697C95-10D4-4B71-ADDA-F5E911CAAA5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21149164"/>
              </p:ext>
            </p:extLst>
          </p:nvPr>
        </p:nvGraphicFramePr>
        <p:xfrm>
          <a:off x="-410211" y="1437846"/>
          <a:ext cx="10515599" cy="2199166"/>
        </p:xfrm>
        <a:graphic>
          <a:graphicData uri="http://schemas.openxmlformats.org/drawingml/2006/table">
            <a:tbl>
              <a:tblPr/>
              <a:tblGrid>
                <a:gridCol w="3774556">
                  <a:extLst>
                    <a:ext uri="{9D8B030D-6E8A-4147-A177-3AD203B41FA5}">
                      <a16:colId xmlns:a16="http://schemas.microsoft.com/office/drawing/2014/main" val="531869358"/>
                    </a:ext>
                  </a:extLst>
                </a:gridCol>
                <a:gridCol w="3117425">
                  <a:extLst>
                    <a:ext uri="{9D8B030D-6E8A-4147-A177-3AD203B41FA5}">
                      <a16:colId xmlns:a16="http://schemas.microsoft.com/office/drawing/2014/main" val="370386429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49696355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2481201307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3624803425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83281113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38229466"/>
                  </a:ext>
                </a:extLst>
              </a:tr>
              <a:tr h="331573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Informere klubber om frister terminliste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en god terminliste med høyt aktivitetsnivå. Hindre arrangementskollisjoner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16048330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Utarbeide skisse terminlister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 over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20232756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Avholde terminlistemøte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 over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4880749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 for endring av søknader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 over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52811821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Forankre terminlisten med klubber og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 over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93824203"/>
                  </a:ext>
                </a:extLst>
              </a:tr>
              <a:tr h="152659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Godkjenning av anleggsbruk (anleggseiere) + fotballkretsen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 over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35769351"/>
                  </a:ext>
                </a:extLst>
              </a:tr>
              <a:tr h="169829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Godkjenne arrangement i SportsAdmin + mosjon.friidrett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 over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71094296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Offentliggjøre terminlisten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 over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3107663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Behandle etterapprobasjons søknader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 over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33997006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Stimulere til at Kretsmesterskap blir avholdt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Få arrangert KM alle klasser for de fleste grener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6306241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1.5. Terminliste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5654918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Utsending frist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Søknad 1.mai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Godkjenne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Utsending frist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Søknad 1. nov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Godkjen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 10.12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TL møte 20.mai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Offentliggjøre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TL møte 20.nov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Offentliggjøre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Kommune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Kommune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Fotballkr.dialog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Fotballkr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Dialog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Forankre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K.styret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Forankre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k.styret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10987208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1.6. Samordnet rapportering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65686385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Info klubber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Frist rapportering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Kontaktlister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Purring klubber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Purring klubber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CA90A548-CD08-4173-9227-34A01C2FDE2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61614381"/>
              </p:ext>
            </p:extLst>
          </p:nvPr>
        </p:nvGraphicFramePr>
        <p:xfrm>
          <a:off x="-410211" y="1428610"/>
          <a:ext cx="10515599" cy="680908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50075665"/>
                    </a:ext>
                  </a:extLst>
                </a:gridCol>
                <a:gridCol w="3185469">
                  <a:extLst>
                    <a:ext uri="{9D8B030D-6E8A-4147-A177-3AD203B41FA5}">
                      <a16:colId xmlns:a16="http://schemas.microsoft.com/office/drawing/2014/main" val="3796760124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1370544181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506936601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89743277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217393782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89377368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Informasjon til klubber om registrering / frister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at medlemsdata er oppdatert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46806758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kontaktliste klubb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at klubbkontakter er oppdatert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92568769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78540058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A2C3EAAB-13C3-4AAD-8286-C66E9ED848C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78560470"/>
              </p:ext>
            </p:extLst>
          </p:nvPr>
        </p:nvGraphicFramePr>
        <p:xfrm>
          <a:off x="-410211" y="1431111"/>
          <a:ext cx="10515599" cy="2347294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3845124655"/>
                    </a:ext>
                  </a:extLst>
                </a:gridCol>
                <a:gridCol w="3185469">
                  <a:extLst>
                    <a:ext uri="{9D8B030D-6E8A-4147-A177-3AD203B41FA5}">
                      <a16:colId xmlns:a16="http://schemas.microsoft.com/office/drawing/2014/main" val="3794178822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4213268806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2429033165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542701498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3979798646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63623870"/>
                  </a:ext>
                </a:extLst>
              </a:tr>
              <a:tr h="331573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inntekter for aktivitet, samt synliggjøring for mer oppmerksomhet rundt friidretten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40776756"/>
                  </a:ext>
                </a:extLst>
              </a:tr>
              <a:tr h="331573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Kick off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Rekruttere samarbeidspartnere og skape møteplass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39886518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Annonsesalg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inntekter for aktivitet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09339705"/>
                  </a:ext>
                </a:extLst>
              </a:tr>
              <a:tr h="1674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Friidrettsavis "Friidrett Vest"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Synliggjøre for mer oppmerksomhet rundt friidretten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88183187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Oppsett arenareklame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Synliggjøre samarbeidspartnere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51018154"/>
                  </a:ext>
                </a:extLst>
              </a:tr>
              <a:tr h="160802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Profileringsbekledning styret, admi, utvalg, prosjekter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Felles identitet som skaper samhold. Synliggjøring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29026683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Oppdatert markedsplan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Synliggjøre friidretten og partnere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35953547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Strategiplan SoMe + nettside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Synliggjøre friidretten og partnere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59134141"/>
                  </a:ext>
                </a:extLst>
              </a:tr>
              <a:tr h="331573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Friidrettsgalla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samhold friidrettsfamilien og møteplass partnere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76999180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1.7. Salg og marked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19338506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Sponsorarbeid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Markedsplan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Kick-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off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Arenareklame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Avis Friidrett Vest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Strat.plan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SoMe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Annonsesalg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Friidrettsgalla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0514217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ell 4">
            <a:extLst>
              <a:ext uri="{FF2B5EF4-FFF2-40B4-BE49-F238E27FC236}">
                <a16:creationId xmlns:a16="http://schemas.microsoft.com/office/drawing/2014/main" id="{FFDC0E42-D785-477F-B321-86DA35C2A1C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24482911"/>
              </p:ext>
            </p:extLst>
          </p:nvPr>
        </p:nvGraphicFramePr>
        <p:xfrm>
          <a:off x="-410211" y="1425243"/>
          <a:ext cx="10515599" cy="2699949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1639398183"/>
                    </a:ext>
                  </a:extLst>
                </a:gridCol>
                <a:gridCol w="3185469">
                  <a:extLst>
                    <a:ext uri="{9D8B030D-6E8A-4147-A177-3AD203B41FA5}">
                      <a16:colId xmlns:a16="http://schemas.microsoft.com/office/drawing/2014/main" val="1578732754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281221292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2033800250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253531676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1458529136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99678985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Kontinuerlig evaluering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god drift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67957102"/>
                  </a:ext>
                </a:extLst>
              </a:tr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29448851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Produksjon årshjul 2021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god drift - nå tidsfrister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01046154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Oppfølging - kontinuerlig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god drift - nå tidsfrister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7440672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 - planer nytt år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god drift - nå tidsfrister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31652810"/>
                  </a:ext>
                </a:extLst>
              </a:tr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22834906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Kontinuerlig prosess for bedret struktur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god drift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74195900"/>
                  </a:ext>
                </a:extLst>
              </a:tr>
              <a:tr h="319731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Produsere Organisasjonshåndbok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kunnskap om retningslinjene i styre og utvalg. Oversikt for drift og ansvarsområder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49914911"/>
                  </a:ext>
                </a:extLst>
              </a:tr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61791308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Kontinuerlig dialog regionale myndigheter - påvirkning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friidrettens levekår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Skal - 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85267007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55000" lnSpcReduction="2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1.8 Evaluering / 1.9 </a:t>
            </a:r>
            <a:r>
              <a:rPr lang="nb-NO" sz="2800" b="1" dirty="0" err="1">
                <a:solidFill>
                  <a:prstClr val="black"/>
                </a:solidFill>
                <a:latin typeface="Century Gothic" panose="020B0502020202020204" pitchFamily="34" charset="0"/>
              </a:rPr>
              <a:t>Årshjul</a:t>
            </a: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 / 1.10. Organisasjonsutvikling / 1.11 Politiske prosesser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61648970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Årshjul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Org.utvikling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myndigh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83668208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38FF2FC2-8F9E-4A5C-A641-FAFDEDE88EF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91348344"/>
              </p:ext>
            </p:extLst>
          </p:nvPr>
        </p:nvGraphicFramePr>
        <p:xfrm>
          <a:off x="-410211" y="1430498"/>
          <a:ext cx="10515599" cy="2529341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3920077589"/>
                    </a:ext>
                  </a:extLst>
                </a:gridCol>
                <a:gridCol w="3199172">
                  <a:extLst>
                    <a:ext uri="{9D8B030D-6E8A-4147-A177-3AD203B41FA5}">
                      <a16:colId xmlns:a16="http://schemas.microsoft.com/office/drawing/2014/main" val="3168710568"/>
                    </a:ext>
                  </a:extLst>
                </a:gridCol>
                <a:gridCol w="838913">
                  <a:extLst>
                    <a:ext uri="{9D8B030D-6E8A-4147-A177-3AD203B41FA5}">
                      <a16:colId xmlns:a16="http://schemas.microsoft.com/office/drawing/2014/main" val="2335618790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1618728558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4018070521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4083330549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91590670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Informere og sørge for at klubbene blir godt kjent med og benytter seg av kvalitetsklubbprogrammet - klubbdialoger, nyhetsbrev, </a:t>
                      </a:r>
                      <a:r>
                        <a:rPr lang="nb-NO" sz="1000" b="1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some</a:t>
                      </a:r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, web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1221473"/>
                  </a:ext>
                </a:extLst>
              </a:tr>
              <a:tr h="343415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Kartlegge behov for utvikling i klubbene og tilby nødvendig bistand og informasjon om</a:t>
                      </a:r>
                      <a:b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</a:br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relevante kompetansetiltak - digitalundersøkelse + klubbdialoger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60501907"/>
                  </a:ext>
                </a:extLst>
              </a:tr>
              <a:tr h="164055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Gjøre kjent og tilby nødvendige klubbprosesser for at klubbene skal utvikle seg helhetlig - via klubbdialoger </a:t>
                      </a:r>
                      <a:r>
                        <a:rPr lang="nb-NO" sz="1000" b="1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etc</a:t>
                      </a:r>
                      <a:endParaRPr lang="nb-NO" sz="1000" b="1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75823628"/>
                  </a:ext>
                </a:extLst>
              </a:tr>
              <a:tr h="171707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Hjelpe klubbene å ta i bruk eksisterende og nye digitale løsninger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9361587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Totalt 12 besøk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40456186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Totalt 3 dialoger pr dag i snitt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86408610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Start og oppfølgingsmøter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Totalt 4 stk (2 start / 2 oppfølging)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33934238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Virksomhetsplanprosesser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Totalt 2 stk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81820013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Klubbtesten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Min 30 klubber besvarelse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52284723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Klubbundersøkelse – digitalt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Min 30 klubber besvarelse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79613191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Utdanne ny klubbveileder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Eddie tar NIF utdannelse i 2021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79382913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1.12. Klubb- / lederutvikling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62129180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Startmøte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Oppfølg.møte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Start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kl.utv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Utd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Virksomh.plan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Klubbtesten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Klubbdialoger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Klubbundersøk.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Klubbesøk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2860415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69B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850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1.13. Tine stafetten – 1.14. Landslagets friidrettsskole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1. Administrasjon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833101012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Registrering arr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Info Nestlé lek.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Tine stafetten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LFS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Nestlé lekene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Nestlé lekene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Start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kl.utv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Utd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Inspirasjonsturne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C9660C0E-F6C0-4955-969D-9A3895D416B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76661416"/>
              </p:ext>
            </p:extLst>
          </p:nvPr>
        </p:nvGraphicFramePr>
        <p:xfrm>
          <a:off x="-410211" y="1412025"/>
          <a:ext cx="10887282" cy="2836762"/>
        </p:xfrm>
        <a:graphic>
          <a:graphicData uri="http://schemas.openxmlformats.org/drawingml/2006/table">
            <a:tbl>
              <a:tblPr/>
              <a:tblGrid>
                <a:gridCol w="3837522">
                  <a:extLst>
                    <a:ext uri="{9D8B030D-6E8A-4147-A177-3AD203B41FA5}">
                      <a16:colId xmlns:a16="http://schemas.microsoft.com/office/drawing/2014/main" val="2058754968"/>
                    </a:ext>
                  </a:extLst>
                </a:gridCol>
                <a:gridCol w="3298062">
                  <a:extLst>
                    <a:ext uri="{9D8B030D-6E8A-4147-A177-3AD203B41FA5}">
                      <a16:colId xmlns:a16="http://schemas.microsoft.com/office/drawing/2014/main" val="4129287042"/>
                    </a:ext>
                  </a:extLst>
                </a:gridCol>
                <a:gridCol w="882752">
                  <a:extLst>
                    <a:ext uri="{9D8B030D-6E8A-4147-A177-3AD203B41FA5}">
                      <a16:colId xmlns:a16="http://schemas.microsoft.com/office/drawing/2014/main" val="1135579354"/>
                    </a:ext>
                  </a:extLst>
                </a:gridCol>
                <a:gridCol w="882752">
                  <a:extLst>
                    <a:ext uri="{9D8B030D-6E8A-4147-A177-3AD203B41FA5}">
                      <a16:colId xmlns:a16="http://schemas.microsoft.com/office/drawing/2014/main" val="3696283232"/>
                    </a:ext>
                  </a:extLst>
                </a:gridCol>
                <a:gridCol w="993097">
                  <a:extLst>
                    <a:ext uri="{9D8B030D-6E8A-4147-A177-3AD203B41FA5}">
                      <a16:colId xmlns:a16="http://schemas.microsoft.com/office/drawing/2014/main" val="3630475593"/>
                    </a:ext>
                  </a:extLst>
                </a:gridCol>
                <a:gridCol w="993097">
                  <a:extLst>
                    <a:ext uri="{9D8B030D-6E8A-4147-A177-3AD203B41FA5}">
                      <a16:colId xmlns:a16="http://schemas.microsoft.com/office/drawing/2014/main" val="1148056366"/>
                    </a:ext>
                  </a:extLst>
                </a:gridCol>
              </a:tblGrid>
              <a:tr h="49877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48206250"/>
                  </a:ext>
                </a:extLst>
              </a:tr>
              <a:tr h="253762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Stimulere til stor deltagelse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9000 deltakere (avhengig av </a:t>
                      </a:r>
                      <a:r>
                        <a:rPr lang="nb-NO" sz="10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Covid</a:t>
                      </a:r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 situasjonen)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43478575"/>
                  </a:ext>
                </a:extLst>
              </a:tr>
              <a:tr h="253762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Stimulere klubber til å arrangere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Mål: 10 arrangører i Hordaland (</a:t>
                      </a:r>
                      <a:r>
                        <a:rPr lang="nb-NO" sz="10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Covid</a:t>
                      </a:r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?)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33437670"/>
                  </a:ext>
                </a:extLst>
              </a:tr>
              <a:tr h="253762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Stimulere arrangørklubber til å rekruttere på 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Øke medlemstall i klubbene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83582521"/>
                  </a:ext>
                </a:extLst>
              </a:tr>
              <a:tr h="253762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Etablere Grand Finale Brann stadion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Synliggjøre friidretten + motivere deltakere (</a:t>
                      </a:r>
                      <a:r>
                        <a:rPr lang="nb-NO" sz="10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Covid</a:t>
                      </a:r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?)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35046977"/>
                  </a:ext>
                </a:extLst>
              </a:tr>
              <a:tr h="49877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34341228"/>
                  </a:ext>
                </a:extLst>
              </a:tr>
              <a:tr h="253762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Tilby konseptet til klubbene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10 arrangementer i HFIK - 500 deltakere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51668482"/>
                  </a:ext>
                </a:extLst>
              </a:tr>
              <a:tr h="253762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Videreutvikle rekrutteringstiltak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Øke medlemstall i klubbene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99215597"/>
                  </a:ext>
                </a:extLst>
              </a:tr>
              <a:tr h="134993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Oppfordre klubber til å utdanne </a:t>
                      </a:r>
                      <a:r>
                        <a:rPr lang="nb-NO" sz="10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Nestle</a:t>
                      </a:r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 instruktører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20 Nestle instruktører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8434133"/>
                  </a:ext>
                </a:extLst>
              </a:tr>
              <a:tr h="134993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Inkludere LFS i Inspirasjonsturne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Få flere deltakere og arrangører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7736888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39154372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3">
            <a:extLst>
              <a:ext uri="{FF2B5EF4-FFF2-40B4-BE49-F238E27FC236}">
                <a16:creationId xmlns:a16="http://schemas.microsoft.com/office/drawing/2014/main" id="{C52E4B38-FA05-4843-98E4-61B395EF1F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758667" y="9989"/>
            <a:ext cx="10515600" cy="1325563"/>
          </a:xfrm>
        </p:spPr>
        <p:txBody>
          <a:bodyPr/>
          <a:lstStyle/>
          <a:p>
            <a:r>
              <a:rPr lang="nb-NO" b="1" dirty="0">
                <a:latin typeface="Century Gothic" panose="020B0502020202020204" pitchFamily="34" charset="0"/>
              </a:rPr>
              <a:t>Strategisk plan – barn og ungdom</a:t>
            </a:r>
          </a:p>
        </p:txBody>
      </p:sp>
      <p:sp>
        <p:nvSpPr>
          <p:cNvPr id="10" name="Plassholder for innhold 9">
            <a:extLst>
              <a:ext uri="{FF2B5EF4-FFF2-40B4-BE49-F238E27FC236}">
                <a16:creationId xmlns:a16="http://schemas.microsoft.com/office/drawing/2014/main" id="{2BFF6D77-890E-EC45-8C89-5EC18B30325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endParaRPr lang="nb-NO" dirty="0">
              <a:solidFill>
                <a:srgbClr val="00256C"/>
              </a:solidFill>
            </a:endParaRPr>
          </a:p>
          <a:p>
            <a:endParaRPr lang="nb-NO" dirty="0">
              <a:solidFill>
                <a:srgbClr val="00256C"/>
              </a:solidFill>
            </a:endParaRPr>
          </a:p>
        </p:txBody>
      </p:sp>
      <p:pic>
        <p:nvPicPr>
          <p:cNvPr id="11" name="Plassholder for innhold 4">
            <a:extLst>
              <a:ext uri="{FF2B5EF4-FFF2-40B4-BE49-F238E27FC236}">
                <a16:creationId xmlns:a16="http://schemas.microsoft.com/office/drawing/2014/main" id="{413234DB-05B2-7E47-BF5C-817DAACD6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05964" y="5315918"/>
            <a:ext cx="2504305" cy="2545661"/>
          </a:xfrm>
          <a:prstGeom prst="rect">
            <a:avLst/>
          </a:prstGeom>
        </p:spPr>
      </p:pic>
      <p:pic>
        <p:nvPicPr>
          <p:cNvPr id="7" name="Bilde 6">
            <a:extLst>
              <a:ext uri="{FF2B5EF4-FFF2-40B4-BE49-F238E27FC236}">
                <a16:creationId xmlns:a16="http://schemas.microsoft.com/office/drawing/2014/main" id="{C43D308D-C1E0-A146-A6EE-B2FFAE1280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85690" y="230188"/>
            <a:ext cx="1863311" cy="657320"/>
          </a:xfrm>
          <a:prstGeom prst="rect">
            <a:avLst/>
          </a:prstGeom>
        </p:spPr>
      </p:pic>
      <p:sp>
        <p:nvSpPr>
          <p:cNvPr id="2" name="Rektangel 1">
            <a:extLst>
              <a:ext uri="{FF2B5EF4-FFF2-40B4-BE49-F238E27FC236}">
                <a16:creationId xmlns:a16="http://schemas.microsoft.com/office/drawing/2014/main" id="{8CF3CFC2-9D55-4A10-913E-34CBD45F2322}"/>
              </a:ext>
            </a:extLst>
          </p:cNvPr>
          <p:cNvSpPr/>
          <p:nvPr/>
        </p:nvSpPr>
        <p:spPr>
          <a:xfrm>
            <a:off x="-208616" y="1541357"/>
            <a:ext cx="9607866" cy="129266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Hovedmålsetting: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Hordaland Friidrettskrets skal stimulere til økt deltakelse uansett ambisjonsnivå ved å tilby et aktivitetstilbud tilpasset barn og ungdom sine ønsker og behov. 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Gi mulighet for utvikling for ungdom med verv og engasjement i klubb og krets.</a:t>
            </a:r>
          </a:p>
        </p:txBody>
      </p:sp>
      <p:sp>
        <p:nvSpPr>
          <p:cNvPr id="8" name="TekstSylinder 7">
            <a:extLst>
              <a:ext uri="{FF2B5EF4-FFF2-40B4-BE49-F238E27FC236}">
                <a16:creationId xmlns:a16="http://schemas.microsoft.com/office/drawing/2014/main" id="{5C0B4A26-B27B-4373-B43C-37D7E0C275EA}"/>
              </a:ext>
            </a:extLst>
          </p:cNvPr>
          <p:cNvSpPr txBox="1"/>
          <p:nvPr/>
        </p:nvSpPr>
        <p:spPr>
          <a:xfrm>
            <a:off x="-208616" y="3047095"/>
            <a:ext cx="960786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Viktigste innsatsområder: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Ungdomskomiteen – ansvarlig Barn &amp; Unge området , bidra Trenerforum, </a:t>
            </a:r>
            <a:r>
              <a:rPr lang="nb-NO" dirty="0" err="1">
                <a:solidFill>
                  <a:prstClr val="black"/>
                </a:solidFill>
                <a:latin typeface="Century Gothic" panose="020B0502020202020204" pitchFamily="34" charset="0"/>
              </a:rPr>
              <a:t>SoMe</a:t>
            </a:r>
            <a:endParaRPr lang="nb-NO" dirty="0">
              <a:solidFill>
                <a:prstClr val="black"/>
              </a:solidFill>
              <a:latin typeface="Century Gothic" panose="020B0502020202020204" pitchFamily="34" charset="0"/>
            </a:endParaRP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Lerøy lekene</a:t>
            </a:r>
          </a:p>
        </p:txBody>
      </p:sp>
    </p:spTree>
    <p:extLst>
      <p:ext uri="{BB962C8B-B14F-4D97-AF65-F5344CB8AC3E}">
        <p14:creationId xmlns:p14="http://schemas.microsoft.com/office/powerpoint/2010/main" val="164779517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6">
            <a:lumMod val="60000"/>
            <a:lumOff val="4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F2D4CBCE-4F80-41E0-89A6-6B49258FD08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74126849"/>
              </p:ext>
            </p:extLst>
          </p:nvPr>
        </p:nvGraphicFramePr>
        <p:xfrm>
          <a:off x="-410210" y="1415226"/>
          <a:ext cx="10515599" cy="1539444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1281282025"/>
                    </a:ext>
                  </a:extLst>
                </a:gridCol>
                <a:gridCol w="3185469">
                  <a:extLst>
                    <a:ext uri="{9D8B030D-6E8A-4147-A177-3AD203B41FA5}">
                      <a16:colId xmlns:a16="http://schemas.microsoft.com/office/drawing/2014/main" val="3206264849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1245806517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1507174926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3396769531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3708715965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2177666"/>
                  </a:ext>
                </a:extLst>
              </a:tr>
              <a:tr h="171707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mulighet for utvikling for ungdom med verv og engasjement i klubb og 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99384751"/>
                  </a:ext>
                </a:extLst>
              </a:tr>
              <a:tr h="331573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Barn &amp; Ungdom området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påvirkning og utvikling for ungdom med verv og engasjement i klubb og 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63666031"/>
                  </a:ext>
                </a:extLst>
              </a:tr>
              <a:tr h="17762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Trenerutvalget: </a:t>
                      </a:r>
                      <a:r>
                        <a:rPr lang="nb-NO" sz="10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Lerøysamlinger</a:t>
                      </a:r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 /Kretstrening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Kvalitetssikre prosjekt på ungdommens premisser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9984016"/>
                  </a:ext>
                </a:extLst>
              </a:tr>
              <a:tr h="177628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Trenerutvalget: skoleområdet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Kvalitetssikre prosjekt på ungdommens premisser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63481342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Engasjere publikum og skape interesse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05219715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Sende utvalgsmedlemmer UU til sentral samling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Kompetansehevingstiltak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04226659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2.1. </a:t>
            </a:r>
            <a:r>
              <a:rPr lang="nb-NO" sz="2800" b="1" dirty="0" err="1">
                <a:solidFill>
                  <a:prstClr val="black"/>
                </a:solidFill>
                <a:latin typeface="Century Gothic" panose="020B0502020202020204" pitchFamily="34" charset="0"/>
              </a:rPr>
              <a:t>Ungdomskomitéen</a:t>
            </a:r>
            <a:endParaRPr lang="nb-NO" sz="2800" b="1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2. Ungdomsutvalget – barn &amp; ungdom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17343115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Sosiale media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13360177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6">
            <a:lumMod val="60000"/>
            <a:lumOff val="4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F711F7FB-87DE-42FE-9373-44D237A847D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71177018"/>
              </p:ext>
            </p:extLst>
          </p:nvPr>
        </p:nvGraphicFramePr>
        <p:xfrm>
          <a:off x="-410211" y="1408087"/>
          <a:ext cx="10515599" cy="1539443"/>
        </p:xfrm>
        <a:graphic>
          <a:graphicData uri="http://schemas.openxmlformats.org/drawingml/2006/table">
            <a:tbl>
              <a:tblPr/>
              <a:tblGrid>
                <a:gridCol w="3706512">
                  <a:extLst>
                    <a:ext uri="{9D8B030D-6E8A-4147-A177-3AD203B41FA5}">
                      <a16:colId xmlns:a16="http://schemas.microsoft.com/office/drawing/2014/main" val="3472785941"/>
                    </a:ext>
                  </a:extLst>
                </a:gridCol>
                <a:gridCol w="3185469">
                  <a:extLst>
                    <a:ext uri="{9D8B030D-6E8A-4147-A177-3AD203B41FA5}">
                      <a16:colId xmlns:a16="http://schemas.microsoft.com/office/drawing/2014/main" val="2047413999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96616842"/>
                    </a:ext>
                  </a:extLst>
                </a:gridCol>
                <a:gridCol w="852616">
                  <a:extLst>
                    <a:ext uri="{9D8B030D-6E8A-4147-A177-3AD203B41FA5}">
                      <a16:colId xmlns:a16="http://schemas.microsoft.com/office/drawing/2014/main" val="3927818285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2060921279"/>
                    </a:ext>
                  </a:extLst>
                </a:gridCol>
                <a:gridCol w="959193">
                  <a:extLst>
                    <a:ext uri="{9D8B030D-6E8A-4147-A177-3AD203B41FA5}">
                      <a16:colId xmlns:a16="http://schemas.microsoft.com/office/drawing/2014/main" val="396344746"/>
                    </a:ext>
                  </a:extLst>
                </a:gridCol>
              </a:tblGrid>
              <a:tr h="33749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44874801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Kontinuerlig utvikling av konsept og innhold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opplevelser for de beste (13-14 år)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03318940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Forsamling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opplevelser for de beste (13-14 år)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63511779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Delta på kretskamp i mai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opplevelser for de beste (13-14 år)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54899861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Uttak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at de rette blir tatt ut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Stein Fossen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05593335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Deltagelse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opplevelser for de beste (13-14 år)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55945821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Lerøy samlinger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opplevelser for de beste (13-14 år)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78245246"/>
                  </a:ext>
                </a:extLst>
              </a:tr>
              <a:tr h="171707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Fokus på sosialisering blant foreldre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opplevelser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UU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21" marR="5921" marT="5921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14518956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2.2. Lerøy lekene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2. Ungdomsutvalget – barn &amp; ungdom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9253072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Uttak 1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Uttak 2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Uttak 3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Lerøy lekene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Evaluering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Påmelding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Logistikkplan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17964578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lassholder for innhold 9">
            <a:extLst>
              <a:ext uri="{FF2B5EF4-FFF2-40B4-BE49-F238E27FC236}">
                <a16:creationId xmlns:a16="http://schemas.microsoft.com/office/drawing/2014/main" id="{2BFF6D77-890E-EC45-8C89-5EC18B303250}"/>
              </a:ext>
            </a:extLst>
          </p:cNvPr>
          <p:cNvSpPr>
            <a:spLocks noGrp="1"/>
          </p:cNvSpPr>
          <p:nvPr>
            <p:ph idx="4294967295"/>
          </p:nvPr>
        </p:nvSpPr>
        <p:spPr>
          <a:xfrm>
            <a:off x="0" y="1825625"/>
            <a:ext cx="10515600" cy="4351338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nb-NO" dirty="0">
              <a:solidFill>
                <a:srgbClr val="00256C"/>
              </a:solidFill>
            </a:endParaRPr>
          </a:p>
          <a:p>
            <a:endParaRPr lang="nb-NO" dirty="0">
              <a:solidFill>
                <a:srgbClr val="00256C"/>
              </a:solidFill>
            </a:endParaRPr>
          </a:p>
        </p:txBody>
      </p:sp>
      <p:sp>
        <p:nvSpPr>
          <p:cNvPr id="4" name="Tittel 3">
            <a:extLst>
              <a:ext uri="{FF2B5EF4-FFF2-40B4-BE49-F238E27FC236}">
                <a16:creationId xmlns:a16="http://schemas.microsoft.com/office/drawing/2014/main" id="{C52E4B38-FA05-4843-98E4-61B395EF1FBA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0" y="-3175"/>
            <a:ext cx="10515600" cy="1325563"/>
          </a:xfrm>
        </p:spPr>
        <p:txBody>
          <a:bodyPr/>
          <a:lstStyle/>
          <a:p>
            <a:r>
              <a:rPr lang="nb-NO" b="1" dirty="0">
                <a:latin typeface="Century Gothic" panose="020B0502020202020204" pitchFamily="34" charset="0"/>
              </a:rPr>
              <a:t>Strategisk plan – trenerforum</a:t>
            </a:r>
          </a:p>
        </p:txBody>
      </p:sp>
      <p:pic>
        <p:nvPicPr>
          <p:cNvPr id="11" name="Plassholder for innhold 4">
            <a:extLst>
              <a:ext uri="{FF2B5EF4-FFF2-40B4-BE49-F238E27FC236}">
                <a16:creationId xmlns:a16="http://schemas.microsoft.com/office/drawing/2014/main" id="{413234DB-05B2-7E47-BF5C-817DAACD6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05964" y="5315918"/>
            <a:ext cx="2504305" cy="2545661"/>
          </a:xfrm>
          <a:prstGeom prst="rect">
            <a:avLst/>
          </a:prstGeom>
        </p:spPr>
      </p:pic>
      <p:pic>
        <p:nvPicPr>
          <p:cNvPr id="7" name="Bilde 6">
            <a:extLst>
              <a:ext uri="{FF2B5EF4-FFF2-40B4-BE49-F238E27FC236}">
                <a16:creationId xmlns:a16="http://schemas.microsoft.com/office/drawing/2014/main" id="{C43D308D-C1E0-A146-A6EE-B2FFAE1280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85690" y="230188"/>
            <a:ext cx="1863311" cy="657320"/>
          </a:xfrm>
          <a:prstGeom prst="rect">
            <a:avLst/>
          </a:prstGeom>
        </p:spPr>
      </p:pic>
      <p:sp>
        <p:nvSpPr>
          <p:cNvPr id="2" name="Rektangel 1">
            <a:extLst>
              <a:ext uri="{FF2B5EF4-FFF2-40B4-BE49-F238E27FC236}">
                <a16:creationId xmlns:a16="http://schemas.microsoft.com/office/drawing/2014/main" id="{8CF3CFC2-9D55-4A10-913E-34CBD45F2322}"/>
              </a:ext>
            </a:extLst>
          </p:cNvPr>
          <p:cNvSpPr/>
          <p:nvPr/>
        </p:nvSpPr>
        <p:spPr>
          <a:xfrm>
            <a:off x="-208616" y="1363249"/>
            <a:ext cx="9607866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Hovedmålsetting: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HFIK skal tiltrekke seg, og rekruttere flere trenere. </a:t>
            </a:r>
            <a:r>
              <a:rPr lang="nb-NO" dirty="0" err="1">
                <a:solidFill>
                  <a:prstClr val="black"/>
                </a:solidFill>
                <a:latin typeface="Century Gothic" panose="020B0502020202020204" pitchFamily="34" charset="0"/>
              </a:rPr>
              <a:t>NFIFs</a:t>
            </a: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 utviklingsfilosofi og trenerløype skal være gjeldene og holde høy kvalitet. Friidretten skal kjennetegnes av kompetanseflyt og trenerfaglig samarbeid mellom klubber, miljøer og i hele organisasjonen.</a:t>
            </a:r>
          </a:p>
        </p:txBody>
      </p:sp>
      <p:sp>
        <p:nvSpPr>
          <p:cNvPr id="8" name="TekstSylinder 7">
            <a:extLst>
              <a:ext uri="{FF2B5EF4-FFF2-40B4-BE49-F238E27FC236}">
                <a16:creationId xmlns:a16="http://schemas.microsoft.com/office/drawing/2014/main" id="{5C0B4A26-B27B-4373-B43C-37D7E0C275EA}"/>
              </a:ext>
            </a:extLst>
          </p:cNvPr>
          <p:cNvSpPr txBox="1"/>
          <p:nvPr/>
        </p:nvSpPr>
        <p:spPr>
          <a:xfrm>
            <a:off x="-208616" y="3354382"/>
            <a:ext cx="9607866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Viktigste innsatsområder: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Trenerutvikling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Toppidrett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Rekruttering skole/klubb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Kvinnelige trenere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Kretssamlinger Lerøy 13-14år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Kretssamlinger 15+</a:t>
            </a:r>
          </a:p>
        </p:txBody>
      </p:sp>
    </p:spTree>
    <p:extLst>
      <p:ext uri="{BB962C8B-B14F-4D97-AF65-F5344CB8AC3E}">
        <p14:creationId xmlns:p14="http://schemas.microsoft.com/office/powerpoint/2010/main" val="18870878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>
            <a:lumMod val="40000"/>
            <a:lumOff val="6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AB1F2511-7F13-4D8A-AAE6-2306F8FEF3E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49123292"/>
              </p:ext>
            </p:extLst>
          </p:nvPr>
        </p:nvGraphicFramePr>
        <p:xfrm>
          <a:off x="-410212" y="1380448"/>
          <a:ext cx="10515599" cy="2370443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2749592736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701990340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452664569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4113757325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62292113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3485510779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769809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Rekruttere Trenerutviklere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Antall Trenerutviklere: x stk.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4592586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Tilby trenerveiledere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Besøke minimum 4 klubber for trenerutvikling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2858407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Lag en årlig kurskalender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Oversiktlig kursplan for å maksimere potensialet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 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930290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"Trener for barn kurs" 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2 stk fysiske kurs (vår+høst) + 1 stk digitalt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1975923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"Trener 1 kurs" - Antall: 1 Bergen + 1 distrikt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n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stk fysisk kurs + 1 stk digitalt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2807975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treningssamlinger for ungdom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Kretstreningsprosjektet - ref pkt 3.5 og 3.6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801419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Velge Trenerutvalg (1 leder -7FA)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Sportslig satsing for økt bredde og satsing topp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6776323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Tilknytte 10 kretstrenere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Faglig godt tilbud i kretsprosjektet - utvikling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7903970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Tilby videre kursing av trenere via forbundet 2&amp;3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utdanning av min 2 stk trenere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9308549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1 regionalt Trenerseminar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Øke trenerkompetansen + styrke miljø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19658706"/>
                  </a:ext>
                </a:extLst>
              </a:tr>
              <a:tr h="318189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Stimulere klubbtrenere til å delta på nasjonalt trenerseminar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n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Tilby 10 stk reisestipend a kr. 1000,-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19057140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3.1. Trenerutvikling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3. Trenerforum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46511783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Trenerutviklere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Kurskalender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 for barn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Dig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for barn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 for barn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Kretstrenere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 1 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Reg.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trenersem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Nasj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Tr.seminar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Kurs 2&amp;3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5710138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>
            <a:lumMod val="40000"/>
            <a:lumOff val="6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3.2. Toppidrett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3. Trenerforum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91268596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Uttak kretslag 20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Samling topp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Samling topp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Samling topp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Samling topp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C9FE5D2A-372A-4548-9819-B2DF98F56A8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25140430"/>
              </p:ext>
            </p:extLst>
          </p:nvPr>
        </p:nvGraphicFramePr>
        <p:xfrm>
          <a:off x="-410212" y="1383903"/>
          <a:ext cx="10515599" cy="1354370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448007418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68599256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030387099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642220348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3354208389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3716401643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5060729"/>
                  </a:ext>
                </a:extLst>
              </a:tr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med midler til kombinasjonsstillinger der det er ønskelig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"Profesjonalisering av treneren" - mål: min. 1 stk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49596975"/>
                  </a:ext>
                </a:extLst>
              </a:tr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Utfordre aktuelle klubber når det gjelder prioritering av midler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8860072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Uttak kretslag 20+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Styrke tilbudet for utvikling av topputøvere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2330701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Tilby Kretslagssamlinger for de beste 20+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4 samlinger - min 30 deltakere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4584723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33359426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>
            <a:lumMod val="40000"/>
            <a:lumOff val="6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1C4C3D68-512A-4515-A336-2AF4EFC10AC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61325589"/>
              </p:ext>
            </p:extLst>
          </p:nvPr>
        </p:nvGraphicFramePr>
        <p:xfrm>
          <a:off x="-408820" y="1383339"/>
          <a:ext cx="10515599" cy="1697398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1667254275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14995288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851800021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159390211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644050278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07921198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85429690"/>
                  </a:ext>
                </a:extLst>
              </a:tr>
              <a:tr h="171514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STRATEGI: Bistå med samarbeid med skoler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0207088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Fortsette med skoleansvarlig i Trenerforum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Rekruttering av 1 fagansvarlig (som 2020)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79022047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Lansere Friidrett for alle App: 500 brukere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Nedprioritert til funksjonaliteten er bra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5406989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Lærerkurs i ungdomsskole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Antall: 4 stk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23214460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Skoleidrettsdager klubb - konsulenthjelp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Antall: 4 stk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6283434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Prioritere skoler/klubber i distrikter med liten akt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og prioritere min. 6 klubber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1976105"/>
                  </a:ext>
                </a:extLst>
              </a:tr>
              <a:tr h="331200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Hente informasjon fra klubber om årsakssammenheng for frafall i friidretten - tiltak for å hindre frafall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Ta med i undersøkelse høsten 2020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87933196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3.3. Rekruttering skole/klubb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3. Trenerforum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84340596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Skoleansvarlig TF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Lærerkurs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Lærerkurs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Lærerkurs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Klubbundersøk.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Skoleidrettsdag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Skoleidrettsdag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757359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>
            <a:lumMod val="40000"/>
            <a:lumOff val="6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3.4. Kvinnelige trenere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3. Trenerforum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85296691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A09D0DAD-19E7-4573-9AC1-36F890E51E7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428194419"/>
              </p:ext>
            </p:extLst>
          </p:nvPr>
        </p:nvGraphicFramePr>
        <p:xfrm>
          <a:off x="-410211" y="1377454"/>
          <a:ext cx="10515599" cy="1182856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2100128340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2268442691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3699995365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30847937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1449604381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1192295147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80399107"/>
                  </a:ext>
                </a:extLst>
              </a:tr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med kompetansehevende tiltak for trenere og følge opp trenere i de lokale klubbene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61302047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Bistå forbundet med å finne trener talenter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30977517"/>
                  </a:ext>
                </a:extLst>
              </a:tr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Rekruttere kvinnelige trenere som kan bistå i regionale prosjekt- teknisk trening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Trenerutvalget: Min. 4 stk kvinner Kretstrener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7442638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54183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>
            <a:lumMod val="40000"/>
            <a:lumOff val="6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3.5. Kretssamlinger – Lerøy 13-14 år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3. Trenerforum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06825281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Sommersamling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Profilklær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33C3025F-343D-4AF4-AFCB-3C5C5282977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67153870"/>
              </p:ext>
            </p:extLst>
          </p:nvPr>
        </p:nvGraphicFramePr>
        <p:xfrm>
          <a:off x="-410211" y="1370666"/>
          <a:ext cx="10515599" cy="1023170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1908678415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703146201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3980114775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656771486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1664936262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4190191600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8511749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Kontinuerlig utvikling av konsept og innhold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Tidlig markedsføring - årsplan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1736733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Etablere Lerøy samlinger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6 samlinger i 2021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7930745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Profilbekledning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Tilby t-shirts til alle deltakerne - bygge samhold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9117620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Breddetilbud for utvikling og kontinuitet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Min 100 deltakere 13-14 år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0881566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57531693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>
            <a:lumMod val="40000"/>
            <a:lumOff val="6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099B4BA6-E214-4D0B-A82B-B64BC5B49E5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76964880"/>
              </p:ext>
            </p:extLst>
          </p:nvPr>
        </p:nvGraphicFramePr>
        <p:xfrm>
          <a:off x="-410211" y="1371287"/>
          <a:ext cx="10515599" cy="1182856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2693503016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1640422337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872069728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155083451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3884352530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1692966935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6603846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Kontinuerlig utvikling av konsept og innhold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Tidlig markedsføring - årsplan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9163974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Etablere Kretssamlinger 15+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6 samlinger i 2021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61044001"/>
                  </a:ext>
                </a:extLst>
              </a:tr>
              <a:tr h="331200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Verdi fokus - skape gode holdninger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Minimum 2 verdibaserte foredrag (IUA, ADN, SI, skade)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02100633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Breddetilbud for utvikling og kontinuitet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Min 100 deltakere 15+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53604014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3.6. Kretssamlinger – 15+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890956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3. Trenerforum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37157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91573200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Sommersamling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Profilklær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Foredrag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Foredrag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Foredrag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26114671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3">
            <a:extLst>
              <a:ext uri="{FF2B5EF4-FFF2-40B4-BE49-F238E27FC236}">
                <a16:creationId xmlns:a16="http://schemas.microsoft.com/office/drawing/2014/main" id="{C52E4B38-FA05-4843-98E4-61B395EF1F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699655" y="76638"/>
            <a:ext cx="10910455" cy="1325563"/>
          </a:xfrm>
        </p:spPr>
        <p:txBody>
          <a:bodyPr/>
          <a:lstStyle/>
          <a:p>
            <a:r>
              <a:rPr lang="nb-NO" b="1" dirty="0">
                <a:latin typeface="Century Gothic" panose="020B0502020202020204" pitchFamily="34" charset="0"/>
              </a:rPr>
              <a:t>Strategisk plan – </a:t>
            </a:r>
            <a:br>
              <a:rPr lang="nb-NO" b="1" dirty="0">
                <a:latin typeface="Century Gothic" panose="020B0502020202020204" pitchFamily="34" charset="0"/>
              </a:rPr>
            </a:br>
            <a:r>
              <a:rPr lang="nb-NO" b="1" dirty="0">
                <a:latin typeface="Century Gothic" panose="020B0502020202020204" pitchFamily="34" charset="0"/>
              </a:rPr>
              <a:t>Dommerutvalget</a:t>
            </a:r>
          </a:p>
        </p:txBody>
      </p:sp>
      <p:sp>
        <p:nvSpPr>
          <p:cNvPr id="10" name="Plassholder for innhold 9">
            <a:extLst>
              <a:ext uri="{FF2B5EF4-FFF2-40B4-BE49-F238E27FC236}">
                <a16:creationId xmlns:a16="http://schemas.microsoft.com/office/drawing/2014/main" id="{2BFF6D77-890E-EC45-8C89-5EC18B30325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endParaRPr lang="nb-NO" dirty="0">
              <a:solidFill>
                <a:srgbClr val="00256C"/>
              </a:solidFill>
            </a:endParaRPr>
          </a:p>
          <a:p>
            <a:endParaRPr lang="nb-NO" dirty="0">
              <a:solidFill>
                <a:srgbClr val="00256C"/>
              </a:solidFill>
            </a:endParaRPr>
          </a:p>
        </p:txBody>
      </p:sp>
      <p:pic>
        <p:nvPicPr>
          <p:cNvPr id="11" name="Plassholder for innhold 4">
            <a:extLst>
              <a:ext uri="{FF2B5EF4-FFF2-40B4-BE49-F238E27FC236}">
                <a16:creationId xmlns:a16="http://schemas.microsoft.com/office/drawing/2014/main" id="{413234DB-05B2-7E47-BF5C-817DAACD6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05964" y="5315918"/>
            <a:ext cx="2504305" cy="2545661"/>
          </a:xfrm>
          <a:prstGeom prst="rect">
            <a:avLst/>
          </a:prstGeom>
        </p:spPr>
      </p:pic>
      <p:pic>
        <p:nvPicPr>
          <p:cNvPr id="7" name="Bilde 6">
            <a:extLst>
              <a:ext uri="{FF2B5EF4-FFF2-40B4-BE49-F238E27FC236}">
                <a16:creationId xmlns:a16="http://schemas.microsoft.com/office/drawing/2014/main" id="{C43D308D-C1E0-A146-A6EE-B2FFAE1280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85690" y="230188"/>
            <a:ext cx="1863311" cy="657320"/>
          </a:xfrm>
          <a:prstGeom prst="rect">
            <a:avLst/>
          </a:prstGeom>
        </p:spPr>
      </p:pic>
      <p:sp>
        <p:nvSpPr>
          <p:cNvPr id="2" name="Rektangel 1">
            <a:extLst>
              <a:ext uri="{FF2B5EF4-FFF2-40B4-BE49-F238E27FC236}">
                <a16:creationId xmlns:a16="http://schemas.microsoft.com/office/drawing/2014/main" id="{8CF3CFC2-9D55-4A10-913E-34CBD45F2322}"/>
              </a:ext>
            </a:extLst>
          </p:cNvPr>
          <p:cNvSpPr/>
          <p:nvPr/>
        </p:nvSpPr>
        <p:spPr>
          <a:xfrm>
            <a:off x="-48361" y="1378533"/>
            <a:ext cx="9607866" cy="21236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Hovedmålsetting: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Arrangementene våre skal ha en kvalitet som gjør at både deltakere, funksjonærer, foreldre, tilskuere og media ønsker å komme tilbake ved neste anledning. Det skal stimuleres til mange og gode arrangementer, for alle ambisjonsnivå, på ulike arenaer. Nye arrangementskonsepter og nye måter å organisere og gjennomføre arrangementer på skal ønskes velkommen samtidig som vi tar vare på de gode arrangementene vi har i dag</a:t>
            </a:r>
          </a:p>
        </p:txBody>
      </p:sp>
      <p:sp>
        <p:nvSpPr>
          <p:cNvPr id="8" name="TekstSylinder 7">
            <a:extLst>
              <a:ext uri="{FF2B5EF4-FFF2-40B4-BE49-F238E27FC236}">
                <a16:creationId xmlns:a16="http://schemas.microsoft.com/office/drawing/2014/main" id="{5C0B4A26-B27B-4373-B43C-37D7E0C275EA}"/>
              </a:ext>
            </a:extLst>
          </p:cNvPr>
          <p:cNvSpPr txBox="1"/>
          <p:nvPr/>
        </p:nvSpPr>
        <p:spPr>
          <a:xfrm>
            <a:off x="149068" y="3682258"/>
            <a:ext cx="8858697" cy="12926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Viktigste innsatsområder: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Dommerutvikling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Arrangementsutvikling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Egne arrangementer</a:t>
            </a:r>
          </a:p>
        </p:txBody>
      </p:sp>
    </p:spTree>
    <p:extLst>
      <p:ext uri="{BB962C8B-B14F-4D97-AF65-F5344CB8AC3E}">
        <p14:creationId xmlns:p14="http://schemas.microsoft.com/office/powerpoint/2010/main" val="1176794771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C2E1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4.1. Dommerutvikling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641584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4. Dommerutvalget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96675"/>
            <a:ext cx="3867007" cy="284182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40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55760772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Dig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 juryrapport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Kurskalender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KD 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Jury+starter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Kursholdere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KD 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Klubbundersøk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KD 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Digi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 stevnerapp.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Jury+starter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KD 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Starterkurs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KD 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FD kurs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Startersamling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Dommersamling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FD startere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11BD0D8F-4D19-4916-BB36-614EC806BE7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49669145"/>
              </p:ext>
            </p:extLst>
          </p:nvPr>
        </p:nvGraphicFramePr>
        <p:xfrm>
          <a:off x="-410210" y="1098536"/>
          <a:ext cx="9969948" cy="4351330"/>
        </p:xfrm>
        <a:graphic>
          <a:graphicData uri="http://schemas.openxmlformats.org/drawingml/2006/table">
            <a:tbl>
              <a:tblPr/>
              <a:tblGrid>
                <a:gridCol w="3521444">
                  <a:extLst>
                    <a:ext uri="{9D8B030D-6E8A-4147-A177-3AD203B41FA5}">
                      <a16:colId xmlns:a16="http://schemas.microsoft.com/office/drawing/2014/main" val="1931524204"/>
                    </a:ext>
                  </a:extLst>
                </a:gridCol>
                <a:gridCol w="3016778">
                  <a:extLst>
                    <a:ext uri="{9D8B030D-6E8A-4147-A177-3AD203B41FA5}">
                      <a16:colId xmlns:a16="http://schemas.microsoft.com/office/drawing/2014/main" val="1057085635"/>
                    </a:ext>
                  </a:extLst>
                </a:gridCol>
                <a:gridCol w="807465">
                  <a:extLst>
                    <a:ext uri="{9D8B030D-6E8A-4147-A177-3AD203B41FA5}">
                      <a16:colId xmlns:a16="http://schemas.microsoft.com/office/drawing/2014/main" val="2751186710"/>
                    </a:ext>
                  </a:extLst>
                </a:gridCol>
                <a:gridCol w="807465">
                  <a:extLst>
                    <a:ext uri="{9D8B030D-6E8A-4147-A177-3AD203B41FA5}">
                      <a16:colId xmlns:a16="http://schemas.microsoft.com/office/drawing/2014/main" val="3284693746"/>
                    </a:ext>
                  </a:extLst>
                </a:gridCol>
                <a:gridCol w="908398">
                  <a:extLst>
                    <a:ext uri="{9D8B030D-6E8A-4147-A177-3AD203B41FA5}">
                      <a16:colId xmlns:a16="http://schemas.microsoft.com/office/drawing/2014/main" val="1635374540"/>
                    </a:ext>
                  </a:extLst>
                </a:gridCol>
                <a:gridCol w="908398">
                  <a:extLst>
                    <a:ext uri="{9D8B030D-6E8A-4147-A177-3AD203B41FA5}">
                      <a16:colId xmlns:a16="http://schemas.microsoft.com/office/drawing/2014/main" val="1360371198"/>
                    </a:ext>
                  </a:extLst>
                </a:gridCol>
              </a:tblGrid>
              <a:tr h="31962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26853961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Kartlegge behov for dommere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Klubbundersøkelse vinter 2020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05077250"/>
                  </a:ext>
                </a:extLst>
              </a:tr>
              <a:tr h="476629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Holde seg oppdatert på, følge opp og spre informasjon om friidrettens konkurranseregler og retningslinjene for barne- og ungdomsidrett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Videreformidle info fra NFIF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01547775"/>
                  </a:ext>
                </a:extLst>
              </a:tr>
              <a:tr h="31962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Kartlegge behov for dommere i egen krets og arrangere dommerkurs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Klubbundersøkelse vinter 2020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00763862"/>
                  </a:ext>
                </a:extLst>
              </a:tr>
              <a:tr h="31962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Hjelpe klubbene i bruk av nye arrangementsystemer og -verktøy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Tilby arrangementskurs + iSonen + Open Track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2401433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Lage en årlig kurskalender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Oversiktlig kursplan for å maksimere potensialet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45848352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Sette opp jury og startere til nasjonale stevner i kretsen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Januar: oppsett tom juni. Mai: ut sesongen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330912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Utdanne nye kretsdommere-aspiranter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5 kurs - totalt 50 deltakere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37065092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Utdanne nye forbundsdommere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kurs - totalt 10 deltakere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94459730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dommersamling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stk dommersamling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80236416"/>
                  </a:ext>
                </a:extLst>
              </a:tr>
              <a:tr h="3140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 oppfordre dommere til e-læring som oppdatering (Dommernytt + EM)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Min 40 stk gjennomført e-læringskurs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06304655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Rekruttere nye kursholdere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2 stk nye kursholdere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17794946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Utdanne FD startere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2 stk nye FD startere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36800769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starteraspirantkurs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kurs - 5 deltakere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07418544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startersamling med oppdateringer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stk startersamling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77519928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Reetablere starterteam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stk starterteam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51472586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Ajourføre dommerlister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Til enhver tid oppdaterte lister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 - Ivar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92983266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tidtakerkurs - IDK sitt system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Utdanne tidtagere - Trio, Fri, BT, Fyllingen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73022943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Oppdateringskurs for dommere opp mot EM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14 team a ca 10 - 150 stk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24407069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Utarbeide og ta i bruk digitale stevnerapporter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Alle arrangører benytter dette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DU/DL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01229199"/>
                  </a:ext>
                </a:extLst>
              </a:tr>
              <a:tr h="1626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Utarbeide og ta i bruk digitale juryrapporter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Alle juryer benytter dette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DU/DL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07" marR="5607" marT="5607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318605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31273815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C2E1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Tabell 6">
            <a:extLst>
              <a:ext uri="{FF2B5EF4-FFF2-40B4-BE49-F238E27FC236}">
                <a16:creationId xmlns:a16="http://schemas.microsoft.com/office/drawing/2014/main" id="{A715B300-62B4-4987-9DAD-5B7951AEA09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41799347"/>
              </p:ext>
            </p:extLst>
          </p:nvPr>
        </p:nvGraphicFramePr>
        <p:xfrm>
          <a:off x="-410213" y="1368073"/>
          <a:ext cx="10515599" cy="1898484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1800873070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2517741145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4175041827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4048524853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139012653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791671195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60428925"/>
                  </a:ext>
                </a:extLst>
              </a:tr>
              <a:tr h="378514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Informere, oppfordre og bistå klubber til å benytte seg av forbundets rekrutteringstiltak og arrangementskonsept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Videreformidle info fra 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904528"/>
                  </a:ext>
                </a:extLst>
              </a:tr>
              <a:tr h="5027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Holde seg oppdatert på, følge opp og spre informasjon om friidrettens konkurranseregler og retningslinjene for barne- og ungdomsidrett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Videreformidle info fra 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91784308"/>
                  </a:ext>
                </a:extLst>
              </a:tr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Hjelpe klubbene i bruk av nye arrangementsystemer og verktøy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Ved lansering NFIF: Spre info. Se punkt under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42564447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stevnearrangementskurs i klubber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stk kurs for "Open Track". Eller etter behov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854480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Arrangere arrangementskurs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stk felles arrangementskurs. Eller etter behov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07916312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4.2. </a:t>
            </a:r>
            <a:r>
              <a:rPr lang="nb-NO" sz="2800" b="1" dirty="0" err="1">
                <a:solidFill>
                  <a:prstClr val="black"/>
                </a:solidFill>
                <a:latin typeface="Century Gothic" panose="020B0502020202020204" pitchFamily="34" charset="0"/>
              </a:rPr>
              <a:t>Arrangementsutviklig</a:t>
            </a:r>
            <a:endParaRPr lang="nb-NO" sz="2800" b="1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4. Dommerutvalget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21577558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Arrangem.kurs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Kurs Open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Track</a:t>
                      </a: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5085078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C2E1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4.3. Egne arrangement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4. Dommerutvalget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GF Tine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staf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 </a:t>
                      </a:r>
                      <a:r>
                        <a:rPr lang="nb-NO" sz="7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arrang</a:t>
                      </a: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.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EM plan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EM plan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KM Hopp ut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EM plan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TMG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EM Turne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EMU23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KM bane 11-14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KM bane SR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EM plan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EM plan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NM JR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NM terreng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5" name="Tabell 4">
            <a:extLst>
              <a:ext uri="{FF2B5EF4-FFF2-40B4-BE49-F238E27FC236}">
                <a16:creationId xmlns:a16="http://schemas.microsoft.com/office/drawing/2014/main" id="{48DDCAA2-AE7B-435F-93FC-1B7FEE0784B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884157351"/>
              </p:ext>
            </p:extLst>
          </p:nvPr>
        </p:nvGraphicFramePr>
        <p:xfrm>
          <a:off x="-410213" y="1381833"/>
          <a:ext cx="10515599" cy="1685570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3348619274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1139955280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3888775934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36124032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1335667435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703010896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6430928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Grand Finale Brann stadion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Avlyses 2021 - Covid 19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996910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Trond Mohn Games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/ gi støtte. Krets medlem i styret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02323491"/>
                  </a:ext>
                </a:extLst>
              </a:tr>
              <a:tr h="331200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Kretsmesterskap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Skaffe arrangør til: 1.Hopp u/t. 2. Bane 13-14 år. 3. Bane senior. Tilby medaljer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09883412"/>
                  </a:ext>
                </a:extLst>
              </a:tr>
              <a:tr h="331200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EM U23 2021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/ gi støtte. Arrangere "Inspirasjonsturne"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88980390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NM Terreng (Gular / Gneist)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/ gi støtte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32085413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NM Junior (Ask)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/ gi støtte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Klubb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5950628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4187931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3">
            <a:extLst>
              <a:ext uri="{FF2B5EF4-FFF2-40B4-BE49-F238E27FC236}">
                <a16:creationId xmlns:a16="http://schemas.microsoft.com/office/drawing/2014/main" id="{C52E4B38-FA05-4843-98E4-61B395EF1F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489527" y="-9189"/>
            <a:ext cx="10515600" cy="1325563"/>
          </a:xfrm>
        </p:spPr>
        <p:txBody>
          <a:bodyPr/>
          <a:lstStyle/>
          <a:p>
            <a:r>
              <a:rPr lang="nb-NO" b="1" dirty="0">
                <a:latin typeface="Century Gothic" panose="020B0502020202020204" pitchFamily="34" charset="0"/>
              </a:rPr>
              <a:t>Strategisk plan – Anlegg</a:t>
            </a:r>
          </a:p>
        </p:txBody>
      </p:sp>
      <p:sp>
        <p:nvSpPr>
          <p:cNvPr id="10" name="Plassholder for innhold 9">
            <a:extLst>
              <a:ext uri="{FF2B5EF4-FFF2-40B4-BE49-F238E27FC236}">
                <a16:creationId xmlns:a16="http://schemas.microsoft.com/office/drawing/2014/main" id="{2BFF6D77-890E-EC45-8C89-5EC18B30325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endParaRPr lang="nb-NO" dirty="0">
              <a:solidFill>
                <a:srgbClr val="00256C"/>
              </a:solidFill>
            </a:endParaRPr>
          </a:p>
          <a:p>
            <a:endParaRPr lang="nb-NO" dirty="0">
              <a:solidFill>
                <a:srgbClr val="00256C"/>
              </a:solidFill>
            </a:endParaRPr>
          </a:p>
        </p:txBody>
      </p:sp>
      <p:pic>
        <p:nvPicPr>
          <p:cNvPr id="11" name="Plassholder for innhold 4">
            <a:extLst>
              <a:ext uri="{FF2B5EF4-FFF2-40B4-BE49-F238E27FC236}">
                <a16:creationId xmlns:a16="http://schemas.microsoft.com/office/drawing/2014/main" id="{413234DB-05B2-7E47-BF5C-817DAACD6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05964" y="5315918"/>
            <a:ext cx="2504305" cy="2545661"/>
          </a:xfrm>
          <a:prstGeom prst="rect">
            <a:avLst/>
          </a:prstGeom>
        </p:spPr>
      </p:pic>
      <p:pic>
        <p:nvPicPr>
          <p:cNvPr id="7" name="Bilde 6">
            <a:extLst>
              <a:ext uri="{FF2B5EF4-FFF2-40B4-BE49-F238E27FC236}">
                <a16:creationId xmlns:a16="http://schemas.microsoft.com/office/drawing/2014/main" id="{C43D308D-C1E0-A146-A6EE-B2FFAE1280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85690" y="230188"/>
            <a:ext cx="1863311" cy="657320"/>
          </a:xfrm>
          <a:prstGeom prst="rect">
            <a:avLst/>
          </a:prstGeom>
        </p:spPr>
      </p:pic>
      <p:sp>
        <p:nvSpPr>
          <p:cNvPr id="2" name="Rektangel 1">
            <a:extLst>
              <a:ext uri="{FF2B5EF4-FFF2-40B4-BE49-F238E27FC236}">
                <a16:creationId xmlns:a16="http://schemas.microsoft.com/office/drawing/2014/main" id="{8CF3CFC2-9D55-4A10-913E-34CBD45F2322}"/>
              </a:ext>
            </a:extLst>
          </p:cNvPr>
          <p:cNvSpPr/>
          <p:nvPr/>
        </p:nvSpPr>
        <p:spPr>
          <a:xfrm>
            <a:off x="-208616" y="1363249"/>
            <a:ext cx="9607866" cy="129266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Hovedmålsetting: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Sørge for at anleggene i kretsen er klargjort for friidrettsaktivitet. Følge med på nyetablering av idrettsanlegg og sørge for at friidrettens interesser blir ivaretatt ved bygging av nye anlegg.</a:t>
            </a:r>
          </a:p>
        </p:txBody>
      </p:sp>
      <p:sp>
        <p:nvSpPr>
          <p:cNvPr id="8" name="TekstSylinder 7">
            <a:extLst>
              <a:ext uri="{FF2B5EF4-FFF2-40B4-BE49-F238E27FC236}">
                <a16:creationId xmlns:a16="http://schemas.microsoft.com/office/drawing/2014/main" id="{5C0B4A26-B27B-4373-B43C-37D7E0C275EA}"/>
              </a:ext>
            </a:extLst>
          </p:cNvPr>
          <p:cNvSpPr txBox="1"/>
          <p:nvPr/>
        </p:nvSpPr>
        <p:spPr>
          <a:xfrm>
            <a:off x="-208617" y="2831785"/>
            <a:ext cx="10911719" cy="29546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Viktigste innsatsområder: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NFIF anleggsutvikling – Ha oversikt for kretsens anlegg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NFIF anleggsutvikling – Vurdere lokale behov for anlegg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NFIF anleggsutvikling – Bistå klubbene i arbeidet opp mot lokale myndigheter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NFIF anleggsutvikling – jobbe for at friidrettens behov synliggjøres (</a:t>
            </a:r>
            <a:r>
              <a:rPr lang="nb-NO" dirty="0" err="1">
                <a:solidFill>
                  <a:prstClr val="black"/>
                </a:solidFill>
                <a:latin typeface="Century Gothic" panose="020B0502020202020204" pitchFamily="34" charset="0"/>
              </a:rPr>
              <a:t>fleridr.anl</a:t>
            </a: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.)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NFIF anleggsutvikling - Bidra til å synliggjøre friidrettens behov mot regionale myndigheter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NFIF anleggsutvikling – Samarbeide tett med anleggsavdelingen i idrettskretsen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NFIF anleggsutvikling – sikre tilgang til aktuelle treningsarenaer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Anleggsutvikling – overordnet krets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Anleggsutvikling – konkrete anlegg</a:t>
            </a:r>
          </a:p>
        </p:txBody>
      </p:sp>
    </p:spTree>
    <p:extLst>
      <p:ext uri="{BB962C8B-B14F-4D97-AF65-F5344CB8AC3E}">
        <p14:creationId xmlns:p14="http://schemas.microsoft.com/office/powerpoint/2010/main" val="363269430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7030A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5.1. Anleggsutvalget overordnet NFIF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09" y="641581"/>
            <a:ext cx="6523242" cy="31907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475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5. Anleggsutvalget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81498233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9" name="Tabell 8">
            <a:extLst>
              <a:ext uri="{FF2B5EF4-FFF2-40B4-BE49-F238E27FC236}">
                <a16:creationId xmlns:a16="http://schemas.microsoft.com/office/drawing/2014/main" id="{C7192931-31F6-44B1-B639-37E9BD9A20A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52267120"/>
              </p:ext>
            </p:extLst>
          </p:nvPr>
        </p:nvGraphicFramePr>
        <p:xfrm>
          <a:off x="-410210" y="1241187"/>
          <a:ext cx="10515599" cy="3016284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2140452768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2434823145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951867066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69047552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478064074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1463165056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68186721"/>
                  </a:ext>
                </a:extLst>
              </a:tr>
              <a:tr h="331200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Ha oversikt over anlegg og behov i egen krets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Produsere komplett liste (følge opp 2020 arbeid) - ha et vedlikeholdt anleggsregister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81563096"/>
                  </a:ext>
                </a:extLst>
              </a:tr>
              <a:tr h="514543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Bistå klubbene og kommunene i å vurdere det lokale behovet for anlegg - i samarbeid med regionale idrettsråd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Avholde møter med lokale idrettsråd, samt klubbmøter. Kontinuerlig ha oversikt for anleggsbehov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Styret (samarb. m/ ALU + DL)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42029138"/>
                  </a:ext>
                </a:extLst>
              </a:tr>
              <a:tr h="479057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Bistå klubbene i arbeidet opp mot kommunale myndigheter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Tettere samarbeid med kretsens lag - Avholde klubbmøter - min. 20 stk. Dialog etter løpende behov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Styret + 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4438307"/>
                  </a:ext>
                </a:extLst>
              </a:tr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Jobbe for at friidrettens behov synliggjøres og hensyntas i planleggingen av fleridrettsanlegg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etter løpende behov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Styret + 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80087715"/>
                  </a:ext>
                </a:extLst>
              </a:tr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til at friidrettens behov synliggjøres ovenfor regionale myndigheter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Påvirke offentlige myndigheter - Dialog etter løpende behov og vårt initiativ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37672344"/>
                  </a:ext>
                </a:extLst>
              </a:tr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Samarbeide tett med anleggsavdelingen i Idrettskretsen om innspill til fylkesplaner for idrett og friluftsliv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etter løpende behov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Styret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90216584"/>
                  </a:ext>
                </a:extLst>
              </a:tr>
              <a:tr h="171514">
                <a:tc rowSpan="2">
                  <a:txBody>
                    <a:bodyPr/>
                    <a:lstStyle/>
                    <a:p>
                      <a:pPr algn="l" fontAlgn="t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tilgang til aktuelle treningsarenaer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tilkomst Leikvanghallen + Høiehallen.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63149082"/>
                  </a:ext>
                </a:extLst>
              </a:tr>
              <a:tr h="171514">
                <a:tc v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Dialog med andre anleggseiere / idrettsråd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88927712"/>
                  </a:ext>
                </a:extLst>
              </a:tr>
            </a:tbl>
          </a:graphicData>
        </a:graphic>
      </p:graphicFrame>
      <p:sp>
        <p:nvSpPr>
          <p:cNvPr id="16" name="Tittel 1">
            <a:extLst>
              <a:ext uri="{FF2B5EF4-FFF2-40B4-BE49-F238E27FC236}">
                <a16:creationId xmlns:a16="http://schemas.microsoft.com/office/drawing/2014/main" id="{28CA7874-9CCF-4184-B4B0-9BD16579BD4A}"/>
              </a:ext>
            </a:extLst>
          </p:cNvPr>
          <p:cNvSpPr txBox="1">
            <a:spLocks/>
          </p:cNvSpPr>
          <p:nvPr/>
        </p:nvSpPr>
        <p:spPr>
          <a:xfrm>
            <a:off x="-410210" y="5408514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086178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7030A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5.2. Anleggsutvalget overordnet Krets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09" y="641581"/>
            <a:ext cx="6523242" cy="31907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475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5. Anleggsutvalget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sp>
        <p:nvSpPr>
          <p:cNvPr id="16" name="Tittel 1">
            <a:extLst>
              <a:ext uri="{FF2B5EF4-FFF2-40B4-BE49-F238E27FC236}">
                <a16:creationId xmlns:a16="http://schemas.microsoft.com/office/drawing/2014/main" id="{28CA7874-9CCF-4184-B4B0-9BD16579BD4A}"/>
              </a:ext>
            </a:extLst>
          </p:cNvPr>
          <p:cNvSpPr txBox="1">
            <a:spLocks/>
          </p:cNvSpPr>
          <p:nvPr/>
        </p:nvSpPr>
        <p:spPr>
          <a:xfrm>
            <a:off x="-410210" y="5408514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FE8C279C-AC7D-433C-B9F3-E3267F5950E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87443249"/>
              </p:ext>
            </p:extLst>
          </p:nvPr>
        </p:nvGraphicFramePr>
        <p:xfrm>
          <a:off x="-410210" y="1016067"/>
          <a:ext cx="9670849" cy="4351340"/>
        </p:xfrm>
        <a:graphic>
          <a:graphicData uri="http://schemas.openxmlformats.org/drawingml/2006/table">
            <a:tbl>
              <a:tblPr/>
              <a:tblGrid>
                <a:gridCol w="3415800">
                  <a:extLst>
                    <a:ext uri="{9D8B030D-6E8A-4147-A177-3AD203B41FA5}">
                      <a16:colId xmlns:a16="http://schemas.microsoft.com/office/drawing/2014/main" val="1737252210"/>
                    </a:ext>
                  </a:extLst>
                </a:gridCol>
                <a:gridCol w="2926275">
                  <a:extLst>
                    <a:ext uri="{9D8B030D-6E8A-4147-A177-3AD203B41FA5}">
                      <a16:colId xmlns:a16="http://schemas.microsoft.com/office/drawing/2014/main" val="1610337138"/>
                    </a:ext>
                  </a:extLst>
                </a:gridCol>
                <a:gridCol w="783241">
                  <a:extLst>
                    <a:ext uri="{9D8B030D-6E8A-4147-A177-3AD203B41FA5}">
                      <a16:colId xmlns:a16="http://schemas.microsoft.com/office/drawing/2014/main" val="2920790241"/>
                    </a:ext>
                  </a:extLst>
                </a:gridCol>
                <a:gridCol w="783241">
                  <a:extLst>
                    <a:ext uri="{9D8B030D-6E8A-4147-A177-3AD203B41FA5}">
                      <a16:colId xmlns:a16="http://schemas.microsoft.com/office/drawing/2014/main" val="1295570209"/>
                    </a:ext>
                  </a:extLst>
                </a:gridCol>
                <a:gridCol w="881146">
                  <a:extLst>
                    <a:ext uri="{9D8B030D-6E8A-4147-A177-3AD203B41FA5}">
                      <a16:colId xmlns:a16="http://schemas.microsoft.com/office/drawing/2014/main" val="84087703"/>
                    </a:ext>
                  </a:extLst>
                </a:gridCol>
                <a:gridCol w="881146">
                  <a:extLst>
                    <a:ext uri="{9D8B030D-6E8A-4147-A177-3AD203B41FA5}">
                      <a16:colId xmlns:a16="http://schemas.microsoft.com/office/drawing/2014/main" val="135675394"/>
                    </a:ext>
                  </a:extLst>
                </a:gridCol>
              </a:tblGrid>
              <a:tr h="310033"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52788557"/>
                  </a:ext>
                </a:extLst>
              </a:tr>
              <a:tr h="598309"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tilstandsrapport kretsens friidrettsanlegg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 besøke anlegg og lage rapport. Hjelp fra styrets medlemmer. Nyutviklet stevnerapport og juryrapport med informasjon om anlegg. Mål: 15 ant. besøk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90158695"/>
                  </a:ext>
                </a:extLst>
              </a:tr>
              <a:tr h="304594">
                <a:tc rowSpan="2"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utstyrbehovsliste kretsens anlegg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Innhente behov og formidle til anleggseier, i samarbeid med stedlige lag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12316507"/>
                  </a:ext>
                </a:extLst>
              </a:tr>
              <a:tr h="440573">
                <a:tc v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Lage en standardisert liste for behovsrelatert utstyr til ulike typer friidrettsanlegg og aktivitetsbehov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 + DU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24433488"/>
                  </a:ext>
                </a:extLst>
              </a:tr>
              <a:tr h="451451"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og sende ut vedlikeholdsinstruks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godt verktøy for anleggseierne. Oppdatering 1 gang pr år. Sende ut til anl.eiere + klubber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72964008"/>
                  </a:ext>
                </a:extLst>
              </a:tr>
              <a:tr h="304594"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Få tak i kopier av stadionsertifikata for de anlegg som har dette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Mål: Kvalitetssikre at anlegg er i godkjent stand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5668293"/>
                  </a:ext>
                </a:extLst>
              </a:tr>
              <a:tr h="1028004"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Lage en organisasjonshåndbok med blant annet basiskurs for medlemer i ALU med følgende tema: 1) politiske prosesser, offentlge tilskudd, planlegging, dialog med politikere, byråkrater, idrettsråd, m.m. 2) anleggstyper 3) oversikt anlegg i kretsen 4)vedlikehold av anlegg 5) Arbeidsfordeling mellom styret og ALU, mandat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god informasjon om arbeid i ALU for nye og gamle medlemmer. Klarlegge mandat for de ulike områder for å oppnå en velfungerende organisasjon. Oppdatere mandatet for ALU: Viktig å få klarlagt i hvilke sammenhenger kretsstyret og/eller daglig leder involveres i anleggssaker. Hva er styret/daglig leder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05056388"/>
                  </a:ext>
                </a:extLst>
              </a:tr>
              <a:tr h="304594"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anlegg med grus rundsløpsbane som ikke er tatt til kunstgress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Mål om at ingen av disse anleggene blir erstattet med kunstgres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66253274"/>
                  </a:ext>
                </a:extLst>
              </a:tr>
              <a:tr h="304594"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FriPlasser / nærmiljøanlegg- nye og gamle, erstatningsanlegg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Beholde eksisterende og utvikle nye anlegg ihht liste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75777308"/>
                  </a:ext>
                </a:extLst>
              </a:tr>
              <a:tr h="304594"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Få oversikt over anlegg hvor det ikke utføres friidrett. Være i dialog med Idrettslaget for kompetanse hjelp 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Øke rekrutteringen til friidretten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439" marR="5439" marT="5439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439" marR="5439" marT="5439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0255261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348780566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7030A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5.3. Anleggsutvalget konkrete anlegg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09" y="881721"/>
            <a:ext cx="6523242" cy="31907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475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5. Anleggsutvalget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08514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5" name="Tabell 4">
            <a:extLst>
              <a:ext uri="{FF2B5EF4-FFF2-40B4-BE49-F238E27FC236}">
                <a16:creationId xmlns:a16="http://schemas.microsoft.com/office/drawing/2014/main" id="{47E84531-9B88-440D-9297-7385C35DB06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57585986"/>
              </p:ext>
            </p:extLst>
          </p:nvPr>
        </p:nvGraphicFramePr>
        <p:xfrm>
          <a:off x="-410210" y="1293307"/>
          <a:ext cx="10515599" cy="4066657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490339173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1893896057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183180503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3542453950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4053456923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3566135824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59761157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oppgraderingsprosjekter - Fana stadion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Komplett anlegg til EM juli 2021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06232962"/>
                  </a:ext>
                </a:extLst>
              </a:tr>
              <a:tr h="171514">
                <a:tc rowSpan="2"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rehabiliteringsprosjekter - Leikvang stadion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komplett anlegg nr. 2 i Bergen.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18823107"/>
                  </a:ext>
                </a:extLst>
              </a:tr>
              <a:tr h="318189">
                <a:tc v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Påpasse at tidtakeranlegg er på plass til sesongstart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44413361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rehabiliteringsprosjekter - Ågotnes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komplettering FriPlass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9717318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rehabiliteringsprosjekter - Austevoll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komplettering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75246339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rehabiliteringsprosjekter - Rosendal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komplettering (åpning i juni)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69719150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rehabiliteringsprosjekter - Etne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komplettering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4978060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rehabiliteringsprosjekter - Odda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komplettering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0377809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nye prosjekter - Friidrettshallen Gneist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kretsens klubber bruksrett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8249569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nye prosjekter - Bjarghallen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komplettering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8126285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nye prosjekter - Slettebakken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komplettering FriPlass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5577203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nye prosjekter - Lysekloster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Oppfølging planarbeid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8424515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nye prosjekter - Øygarden fotballarena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Oppfølging planarbeid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240441"/>
                  </a:ext>
                </a:extLst>
              </a:tr>
              <a:tr h="1620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nye prosjekter - Sædalen (Friplass)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Støtte mot kommunale myndigheter + finansiering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0180449"/>
                  </a:ext>
                </a:extLst>
              </a:tr>
              <a:tr h="1620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nye prosjekter - Tollbodalmenningen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Spille inn Friplass til kommunen (evt. Store Lungeg.)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47956739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- Kastfelt Arna Idrettspark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Avsjekk fullføring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67310020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- Busdalen idrettsanlegg (Øystese)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Oppfølging planarbeid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20793641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nye prosjekter - Fotlandsvåg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Oppfølging planarbeid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82728561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Byarena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plass til bygging av midlertidig arena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5450400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- Kuventræ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Hjelp til rettelser av feil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29602093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Følge opp Skansemyren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at Friidrettens interesser blir ivaretatt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3512733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277906694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lassholder for innhold 4">
            <a:extLst>
              <a:ext uri="{FF2B5EF4-FFF2-40B4-BE49-F238E27FC236}">
                <a16:creationId xmlns:a16="http://schemas.microsoft.com/office/drawing/2014/main" id="{413234DB-05B2-7E47-BF5C-817DAACD6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05964" y="5315918"/>
            <a:ext cx="2504305" cy="2545661"/>
          </a:xfrm>
          <a:prstGeom prst="rect">
            <a:avLst/>
          </a:prstGeom>
        </p:spPr>
      </p:pic>
      <p:pic>
        <p:nvPicPr>
          <p:cNvPr id="7" name="Bilde 6">
            <a:extLst>
              <a:ext uri="{FF2B5EF4-FFF2-40B4-BE49-F238E27FC236}">
                <a16:creationId xmlns:a16="http://schemas.microsoft.com/office/drawing/2014/main" id="{C43D308D-C1E0-A146-A6EE-B2FFAE1280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85690" y="230188"/>
            <a:ext cx="1863311" cy="657320"/>
          </a:xfrm>
          <a:prstGeom prst="rect">
            <a:avLst/>
          </a:prstGeom>
        </p:spPr>
      </p:pic>
      <p:sp>
        <p:nvSpPr>
          <p:cNvPr id="4" name="Tittel 3">
            <a:extLst>
              <a:ext uri="{FF2B5EF4-FFF2-40B4-BE49-F238E27FC236}">
                <a16:creationId xmlns:a16="http://schemas.microsoft.com/office/drawing/2014/main" id="{C52E4B38-FA05-4843-98E4-61B395EF1F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757382" y="-22922"/>
            <a:ext cx="10515600" cy="1325563"/>
          </a:xfrm>
        </p:spPr>
        <p:txBody>
          <a:bodyPr/>
          <a:lstStyle/>
          <a:p>
            <a:r>
              <a:rPr lang="nb-NO" b="1" dirty="0">
                <a:latin typeface="Century Gothic" panose="020B0502020202020204" pitchFamily="34" charset="0"/>
              </a:rPr>
              <a:t>Strategisk plan – Veteranidrett</a:t>
            </a:r>
          </a:p>
        </p:txBody>
      </p:sp>
      <p:sp>
        <p:nvSpPr>
          <p:cNvPr id="2" name="Rektangel 1">
            <a:extLst>
              <a:ext uri="{FF2B5EF4-FFF2-40B4-BE49-F238E27FC236}">
                <a16:creationId xmlns:a16="http://schemas.microsoft.com/office/drawing/2014/main" id="{8CF3CFC2-9D55-4A10-913E-34CBD45F2322}"/>
              </a:ext>
            </a:extLst>
          </p:cNvPr>
          <p:cNvSpPr/>
          <p:nvPr/>
        </p:nvSpPr>
        <p:spPr>
          <a:xfrm>
            <a:off x="-33125" y="1249505"/>
            <a:ext cx="9607866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Hovedmålsetting: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Skape muligheter for at alle aldersklasser skal kunne drive med friidrett hele livet</a:t>
            </a:r>
          </a:p>
        </p:txBody>
      </p:sp>
      <p:sp>
        <p:nvSpPr>
          <p:cNvPr id="8" name="TekstSylinder 7">
            <a:extLst>
              <a:ext uri="{FF2B5EF4-FFF2-40B4-BE49-F238E27FC236}">
                <a16:creationId xmlns:a16="http://schemas.microsoft.com/office/drawing/2014/main" id="{5C0B4A26-B27B-4373-B43C-37D7E0C275EA}"/>
              </a:ext>
            </a:extLst>
          </p:cNvPr>
          <p:cNvSpPr txBox="1"/>
          <p:nvPr/>
        </p:nvSpPr>
        <p:spPr>
          <a:xfrm>
            <a:off x="-33125" y="2428603"/>
            <a:ext cx="9607866" cy="18466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Viktigste innsatsområder: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Forbedre intern kommunikasjon mellom kretsens utvalg og overordnet ledd. 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Gjøre kjent veteranidrettens verdi og idegrunnlag. 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Oppfordre til økt konkurransetilbud og deltagelse. 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Arbeide for å få flere motiverende nasjonale veteranarrangement i kretsen. 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Tilby idrettsmerkeprøver.</a:t>
            </a:r>
          </a:p>
        </p:txBody>
      </p:sp>
    </p:spTree>
    <p:extLst>
      <p:ext uri="{BB962C8B-B14F-4D97-AF65-F5344CB8AC3E}">
        <p14:creationId xmlns:p14="http://schemas.microsoft.com/office/powerpoint/2010/main" val="109280254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6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6.1. Veteranidrett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09" y="881721"/>
            <a:ext cx="6523242" cy="31907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475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6. Veteranutvalget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08514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339C5273-F082-40FD-ABAD-B26FAF1D496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151876352"/>
              </p:ext>
            </p:extLst>
          </p:nvPr>
        </p:nvGraphicFramePr>
        <p:xfrm>
          <a:off x="-410211" y="1433635"/>
          <a:ext cx="10515599" cy="3081338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2040703623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3405496844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63753568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466042602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617487827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3527579031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1957953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Utvikle prosjektet "engasjerte pensjonister"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Øke rekrutteringen. Bedret folkehelse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0894793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Forbedre kommunikasjon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Oppnå god informasjonsflyt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85891079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Gjøre kjent Vet.Idr. Verdi og idegrunnlag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Øke rekrutteringen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6656362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Støtte lagene i etablering av veterangrupper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Øke rekrutteringen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8309619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Opplysnings- og diskusjonskvelder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Økt sosialisering og kunnskap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9756375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Flere motiverende nasjonale arrangement i kretsen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aktivitet og motivasjon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3144742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Øke oppslutningen KM veteraner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Økt aktivitet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220649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Kaststevner hver 14. dag på Skansemyren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et godt stevnetilbud til veteraner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72072413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Organisere Idrettsmerkeprøver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Økt rekruttering og aktivitet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3395275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Service ovenfor lagene ved arrangementer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Oppnå god informasjonsflyt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618899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Stevneinformasjon inn- og utland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Oppnå god informasjonsflyt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75653219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Regelmessige fellestreninger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Økt sosialisering og aktivitetstilbud.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0396411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Løpende dialog med lagene i egen eller andre kretser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Oppnå god informasjonsflyt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2348098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Vektlegge møteplass for det sosiale aspekt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Økt sosialisering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9573071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Høstseminar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Økt sosialisering og kunnskap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36043317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Strategier for uvanlige situasjoner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3481107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967929729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lassholder for innhold 4">
            <a:extLst>
              <a:ext uri="{FF2B5EF4-FFF2-40B4-BE49-F238E27FC236}">
                <a16:creationId xmlns:a16="http://schemas.microsoft.com/office/drawing/2014/main" id="{413234DB-05B2-7E47-BF5C-817DAACD6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05964" y="5315918"/>
            <a:ext cx="2504305" cy="2545661"/>
          </a:xfrm>
          <a:prstGeom prst="rect">
            <a:avLst/>
          </a:prstGeom>
        </p:spPr>
      </p:pic>
      <p:pic>
        <p:nvPicPr>
          <p:cNvPr id="7" name="Bilde 6">
            <a:extLst>
              <a:ext uri="{FF2B5EF4-FFF2-40B4-BE49-F238E27FC236}">
                <a16:creationId xmlns:a16="http://schemas.microsoft.com/office/drawing/2014/main" id="{C43D308D-C1E0-A146-A6EE-B2FFAE1280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85690" y="230188"/>
            <a:ext cx="1863311" cy="657320"/>
          </a:xfrm>
          <a:prstGeom prst="rect">
            <a:avLst/>
          </a:prstGeom>
        </p:spPr>
      </p:pic>
      <p:sp>
        <p:nvSpPr>
          <p:cNvPr id="4" name="Tittel 3">
            <a:extLst>
              <a:ext uri="{FF2B5EF4-FFF2-40B4-BE49-F238E27FC236}">
                <a16:creationId xmlns:a16="http://schemas.microsoft.com/office/drawing/2014/main" id="{C52E4B38-FA05-4843-98E4-61B395EF1F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757382" y="-22922"/>
            <a:ext cx="10515600" cy="1325563"/>
          </a:xfrm>
        </p:spPr>
        <p:txBody>
          <a:bodyPr/>
          <a:lstStyle/>
          <a:p>
            <a:r>
              <a:rPr lang="nb-NO" b="1" dirty="0">
                <a:latin typeface="Century Gothic" panose="020B0502020202020204" pitchFamily="34" charset="0"/>
              </a:rPr>
              <a:t>Strategisk plan – Serie og statistikk</a:t>
            </a:r>
          </a:p>
        </p:txBody>
      </p:sp>
      <p:sp>
        <p:nvSpPr>
          <p:cNvPr id="2" name="Rektangel 1">
            <a:extLst>
              <a:ext uri="{FF2B5EF4-FFF2-40B4-BE49-F238E27FC236}">
                <a16:creationId xmlns:a16="http://schemas.microsoft.com/office/drawing/2014/main" id="{8CF3CFC2-9D55-4A10-913E-34CBD45F2322}"/>
              </a:ext>
            </a:extLst>
          </p:cNvPr>
          <p:cNvSpPr/>
          <p:nvPr/>
        </p:nvSpPr>
        <p:spPr>
          <a:xfrm>
            <a:off x="-33125" y="1249506"/>
            <a:ext cx="9607866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Hovedmålsetting: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Skal sikre innrapportering og tilgjengeliggjøring av resultater / statistikk for kretsens aktivitet.</a:t>
            </a:r>
          </a:p>
        </p:txBody>
      </p:sp>
      <p:sp>
        <p:nvSpPr>
          <p:cNvPr id="8" name="TekstSylinder 7">
            <a:extLst>
              <a:ext uri="{FF2B5EF4-FFF2-40B4-BE49-F238E27FC236}">
                <a16:creationId xmlns:a16="http://schemas.microsoft.com/office/drawing/2014/main" id="{5C0B4A26-B27B-4373-B43C-37D7E0C275EA}"/>
              </a:ext>
            </a:extLst>
          </p:cNvPr>
          <p:cNvSpPr txBox="1"/>
          <p:nvPr/>
        </p:nvSpPr>
        <p:spPr>
          <a:xfrm>
            <a:off x="-33125" y="2428603"/>
            <a:ext cx="9607866" cy="18466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Viktigste innsatsområder: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Resultatrapportering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Ajourføring av statistikker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Serierapportering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Funksjonelle dataverktøy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Hederstegn</a:t>
            </a:r>
          </a:p>
        </p:txBody>
      </p:sp>
    </p:spTree>
    <p:extLst>
      <p:ext uri="{BB962C8B-B14F-4D97-AF65-F5344CB8AC3E}">
        <p14:creationId xmlns:p14="http://schemas.microsoft.com/office/powerpoint/2010/main" val="669434949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4">
            <a:lumMod val="5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7.1. Serie og statistikk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09" y="641577"/>
            <a:ext cx="6523242" cy="31907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475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7. Serie og statistikk utvalg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7" name="Tabell 6">
            <a:extLst>
              <a:ext uri="{FF2B5EF4-FFF2-40B4-BE49-F238E27FC236}">
                <a16:creationId xmlns:a16="http://schemas.microsoft.com/office/drawing/2014/main" id="{EC3D5733-24F7-43A1-8CAC-77B2A679DDF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21760140"/>
              </p:ext>
            </p:extLst>
          </p:nvPr>
        </p:nvGraphicFramePr>
        <p:xfrm>
          <a:off x="-410210" y="1009906"/>
          <a:ext cx="10835911" cy="4766754"/>
        </p:xfrm>
        <a:graphic>
          <a:graphicData uri="http://schemas.openxmlformats.org/drawingml/2006/table">
            <a:tbl>
              <a:tblPr/>
              <a:tblGrid>
                <a:gridCol w="4578949">
                  <a:extLst>
                    <a:ext uri="{9D8B030D-6E8A-4147-A177-3AD203B41FA5}">
                      <a16:colId xmlns:a16="http://schemas.microsoft.com/office/drawing/2014/main" val="1351194947"/>
                    </a:ext>
                  </a:extLst>
                </a:gridCol>
                <a:gridCol w="4356243">
                  <a:extLst>
                    <a:ext uri="{9D8B030D-6E8A-4147-A177-3AD203B41FA5}">
                      <a16:colId xmlns:a16="http://schemas.microsoft.com/office/drawing/2014/main" val="4201586636"/>
                    </a:ext>
                  </a:extLst>
                </a:gridCol>
                <a:gridCol w="626724">
                  <a:extLst>
                    <a:ext uri="{9D8B030D-6E8A-4147-A177-3AD203B41FA5}">
                      <a16:colId xmlns:a16="http://schemas.microsoft.com/office/drawing/2014/main" val="3521223251"/>
                    </a:ext>
                  </a:extLst>
                </a:gridCol>
                <a:gridCol w="667820">
                  <a:extLst>
                    <a:ext uri="{9D8B030D-6E8A-4147-A177-3AD203B41FA5}">
                      <a16:colId xmlns:a16="http://schemas.microsoft.com/office/drawing/2014/main" val="108240504"/>
                    </a:ext>
                  </a:extLst>
                </a:gridCol>
                <a:gridCol w="606175">
                  <a:extLst>
                    <a:ext uri="{9D8B030D-6E8A-4147-A177-3AD203B41FA5}">
                      <a16:colId xmlns:a16="http://schemas.microsoft.com/office/drawing/2014/main" val="2110249763"/>
                    </a:ext>
                  </a:extLst>
                </a:gridCol>
              </a:tblGrid>
              <a:tr h="232041"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 dirty="0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3864" marR="3864" marT="386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3864" marR="3864" marT="386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3864" marR="3864" marT="386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3864" marR="3864" marT="386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9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3864" marR="3864" marT="386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97425643"/>
                  </a:ext>
                </a:extLst>
              </a:tr>
              <a:tr h="335327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Administrere/publisere resultater for kretsserier for menn og kvinner senior, samt bistå NFIF i arbeidet med landsseriene (primært oktober-november)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Motivere og stimulere klubbene til å konkurrere om gode serieplasseringer, ved å skape mest mulig aktivitet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48223147"/>
                  </a:ext>
                </a:extLst>
              </a:tr>
              <a:tr h="335327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Administrere/publisere resultater for kretsserier for menn og kvinner veteran, samt bistå NFIF i arbeidet med landsseriene (primært oktober-januar)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Motivere og stimulere klubbene til å konkurrere om gode serieplasseringer, ved å skape mest mulig aktivitet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52662739"/>
                  </a:ext>
                </a:extLst>
              </a:tr>
              <a:tr h="335327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Administrere/publisere resultater for kretsserier for gutter og jenter (primært oktober-desember)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Motivere og stimulere klubbene til å konkurrere om gode serieplasseringer, ved å skape mest mulig aktivitet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27870349"/>
                  </a:ext>
                </a:extLst>
              </a:tr>
              <a:tr h="224885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oversikter over kretsrekorder på krets-hjemmesiden (primært desember-januar)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Motivere og inspirere utøvere med ambisjoner om å sette nye rekorder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26867134"/>
                  </a:ext>
                </a:extLst>
              </a:tr>
              <a:tr h="335327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Oppdatere kretsens alle tiders beste-statistikker (innendørs og utendørs) på kretshjemmesiden (primært desember-januar)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Motivere og inspirere utøverne, som får mulighet til se sine navn og resultater rangert blant tidenes beste i kretsen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41639176"/>
                  </a:ext>
                </a:extLst>
              </a:tr>
              <a:tr h="445770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Forbedre kvaliteten på kretsens alle tiders beste-statistikker (innendørs og utendørs) (hele året)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Motivere og inspirere både nåværende og tidligere aktive, som får mulighet til sammenlikne seg med tidenes beste i kretsen - og stimulere til økt interesse for (historisk) friidrett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99972256"/>
                  </a:ext>
                </a:extLst>
              </a:tr>
              <a:tr h="335327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Legge ut flere årganger med historiske årsstatistikker på kretshjemmesiden (det jobbes med nye historiske årsstatistikker hele året)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en relativt omfattende historisk oversikt over friidretten i Hordaland - og stimulere til økt interesse for (historisk) friidrett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92570769"/>
                  </a:ext>
                </a:extLst>
              </a:tr>
              <a:tr h="445770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Forbedre kvaliteten på de historiske årsstatistikkene som allerede ligger på kretshjemmesiden (det jobbes med forbedring av publiserte historiske årsstatistikker hele året)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 størst mulig grad komplettere de historiske årsstatistikkene (bevare så mye som mulig av friidrettshistorien) - og dermed også alle tiders beste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13904006"/>
                  </a:ext>
                </a:extLst>
              </a:tr>
              <a:tr h="445770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Foreta en analyse av kretsnivået (for senior) i banesesongen (måle årets nivå mot fjorårets, og en rekke tidligere års nivå) og publisere denne i utvalgets årsberetning (primært desember-januar)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en oversikt over utviklingen av kretsnivået, innenfor de forskjellige øvelsesgruppene - og totalt sett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28830528"/>
                  </a:ext>
                </a:extLst>
              </a:tr>
              <a:tr h="335327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Bistå kretsen i forbindelse med uttak av kretslag (primært mai-august)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til at Hordaland får best mulig kretslag, og til at mange unge utøvere får anledning til å delta i kretskamper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79896427"/>
                  </a:ext>
                </a:extLst>
              </a:tr>
              <a:tr h="445770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Bistå NFIF med kvalitetsoptimering/kvalitetssikring av elektroniske årsstatistikker for Hordaland (statistikkdatabasen) - (hele året)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Få på plass best mulige årsstatistikker for Hordaland - og samtidig sørge for at Hordalands "bidrag" til de nasjonale årsstatistikkene er mest mulig korrekt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45792794"/>
                  </a:ext>
                </a:extLst>
              </a:tr>
              <a:tr h="384068"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Forsøke å yte best mulig service relatert til spørsmål innenfor serie og statistikk i Hordaland overfor lag, krets, forbund, presse og andre friidrettsinteresserte (hele året)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Stimulere til økt entusiasme og interesse for friidrett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9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3864" marR="3864" marT="386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4864161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97983079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4">
            <a:lumMod val="5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7.2. Hederstegn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09" y="641577"/>
            <a:ext cx="6523242" cy="31907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475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7. Serie og statistikk utvalg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88134315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Ferdigstilt liste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Invitasjon heder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Utdeling Galla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Utsending klubb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7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F9C3C174-604E-4A90-BBE5-EE16EB194B8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4799749"/>
              </p:ext>
            </p:extLst>
          </p:nvPr>
        </p:nvGraphicFramePr>
        <p:xfrm>
          <a:off x="-410211" y="1156094"/>
          <a:ext cx="10515599" cy="4341083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1596519663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718721654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590313981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20818586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502771852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1598708094"/>
                    </a:ext>
                  </a:extLst>
                </a:gridCol>
              </a:tblGrid>
              <a:tr h="343029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36679437"/>
                  </a:ext>
                </a:extLst>
              </a:tr>
              <a:tr h="319371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HFIKs gullmedalje for aktiv idrett - til styret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til at kretsstyret får et godt grunnlag for tildeling av gullmedaljen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03202734"/>
                  </a:ext>
                </a:extLst>
              </a:tr>
              <a:tr h="319371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HFIKs krystallpokal - til styret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kretsstyret de nødvendige data for tildeling av krystallpokalen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17131706"/>
                  </a:ext>
                </a:extLst>
              </a:tr>
              <a:tr h="319371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Spesiell heder - til styret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kretsstyret de nødvendige data for tildeling av Spesiell heder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65974407"/>
                  </a:ext>
                </a:extLst>
              </a:tr>
              <a:tr h="319371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HFIKs fortjenestemedalje - til styret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til at kretsstyret får et godt grunnlag for tildeling av fortjenestemedaljen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91479733"/>
                  </a:ext>
                </a:extLst>
              </a:tr>
              <a:tr h="319371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Årets trener HFIK sammen med klubber - til styret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til at kretsstyret får et godt grunnlag for tildeling av utmerkelsen Årets trener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54001871"/>
                  </a:ext>
                </a:extLst>
              </a:tr>
              <a:tr h="319371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FV kretspris leder/trener med klubber - til styret + FV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 til at kretsstyret får et godt grunnlag for tildeling av kretsprisen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09543450"/>
                  </a:ext>
                </a:extLst>
              </a:tr>
              <a:tr h="479057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FV beste gutt 18 år - til styret + FV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kretsstyret et best mulig grunnlag for tildeling av Friidrettens Venners pris til kretsens beste G18-utøver i foregående sesong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76572814"/>
                  </a:ext>
                </a:extLst>
              </a:tr>
              <a:tr h="479057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FV beste jente 18 år - til styret + FV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kretsstyret et best mulig grunnlag for tildeling av Friidrettens Venners pris til kretsens beste J18-utøver i foregående sesong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19936044"/>
                  </a:ext>
                </a:extLst>
              </a:tr>
              <a:tr h="319371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Foreslå NFIF diplom adm med klubber - til styret + NFIF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Bidra, sammen med kretsstyret, til at NFIF får et godt grunnlag for tildeling av diplomet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SL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87251819"/>
                  </a:ext>
                </a:extLst>
              </a:tr>
              <a:tr h="479057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Sende oversikt over nye kretsrekorder til kretsstyret/daglig leder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kretsstyret/daglig leder grunnlaget for å lage til diplomer til utøvere som setter nye kretsrekorder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6070429"/>
                  </a:ext>
                </a:extLst>
              </a:tr>
              <a:tr h="325286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Bestemannspremier stor KM til adm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kretsstyret/daglig leder grunnlaget for tildeling av bestemannspremiene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SSU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626517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678528624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lassholder for innhold 9">
            <a:extLst>
              <a:ext uri="{FF2B5EF4-FFF2-40B4-BE49-F238E27FC236}">
                <a16:creationId xmlns:a16="http://schemas.microsoft.com/office/drawing/2014/main" id="{2BFF6D77-890E-EC45-8C89-5EC18B303250}"/>
              </a:ext>
            </a:extLst>
          </p:cNvPr>
          <p:cNvSpPr>
            <a:spLocks noGrp="1"/>
          </p:cNvSpPr>
          <p:nvPr>
            <p:ph idx="4294967295"/>
          </p:nvPr>
        </p:nvSpPr>
        <p:spPr>
          <a:xfrm>
            <a:off x="0" y="1825625"/>
            <a:ext cx="10515600" cy="4351338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nb-NO" dirty="0">
              <a:solidFill>
                <a:srgbClr val="00256C"/>
              </a:solidFill>
            </a:endParaRPr>
          </a:p>
          <a:p>
            <a:endParaRPr lang="nb-NO" dirty="0">
              <a:solidFill>
                <a:srgbClr val="00256C"/>
              </a:solidFill>
            </a:endParaRPr>
          </a:p>
        </p:txBody>
      </p:sp>
      <p:sp>
        <p:nvSpPr>
          <p:cNvPr id="4" name="Tittel 3">
            <a:extLst>
              <a:ext uri="{FF2B5EF4-FFF2-40B4-BE49-F238E27FC236}">
                <a16:creationId xmlns:a16="http://schemas.microsoft.com/office/drawing/2014/main" id="{C52E4B38-FA05-4843-98E4-61B395EF1FBA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0" y="17463"/>
            <a:ext cx="10515600" cy="1327150"/>
          </a:xfrm>
        </p:spPr>
        <p:txBody>
          <a:bodyPr/>
          <a:lstStyle/>
          <a:p>
            <a:r>
              <a:rPr lang="nb-NO" b="1" dirty="0">
                <a:latin typeface="Century Gothic" panose="020B0502020202020204" pitchFamily="34" charset="0"/>
              </a:rPr>
              <a:t>Strategisk plan – verdibasert idrett</a:t>
            </a:r>
          </a:p>
        </p:txBody>
      </p:sp>
      <p:pic>
        <p:nvPicPr>
          <p:cNvPr id="11" name="Plassholder for innhold 4">
            <a:extLst>
              <a:ext uri="{FF2B5EF4-FFF2-40B4-BE49-F238E27FC236}">
                <a16:creationId xmlns:a16="http://schemas.microsoft.com/office/drawing/2014/main" id="{413234DB-05B2-7E47-BF5C-817DAACD6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05964" y="5315918"/>
            <a:ext cx="2504305" cy="2545661"/>
          </a:xfrm>
          <a:prstGeom prst="rect">
            <a:avLst/>
          </a:prstGeom>
        </p:spPr>
      </p:pic>
      <p:pic>
        <p:nvPicPr>
          <p:cNvPr id="7" name="Bilde 6">
            <a:extLst>
              <a:ext uri="{FF2B5EF4-FFF2-40B4-BE49-F238E27FC236}">
                <a16:creationId xmlns:a16="http://schemas.microsoft.com/office/drawing/2014/main" id="{C43D308D-C1E0-A146-A6EE-B2FFAE1280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85690" y="230188"/>
            <a:ext cx="1863311" cy="657320"/>
          </a:xfrm>
          <a:prstGeom prst="rect">
            <a:avLst/>
          </a:prstGeom>
        </p:spPr>
      </p:pic>
      <p:sp>
        <p:nvSpPr>
          <p:cNvPr id="2" name="Rektangel 1">
            <a:extLst>
              <a:ext uri="{FF2B5EF4-FFF2-40B4-BE49-F238E27FC236}">
                <a16:creationId xmlns:a16="http://schemas.microsoft.com/office/drawing/2014/main" id="{8CF3CFC2-9D55-4A10-913E-34CBD45F2322}"/>
              </a:ext>
            </a:extLst>
          </p:cNvPr>
          <p:cNvSpPr/>
          <p:nvPr/>
        </p:nvSpPr>
        <p:spPr>
          <a:xfrm>
            <a:off x="-235266" y="1483891"/>
            <a:ext cx="9607866" cy="129266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Hovedmålsetting: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Hordaland friidrettskrets skal jobbe, på en bærekraftig måte, for en sunn og god idrett, hvor friidrettsarenaen skal være en inkluderende og trygg plass for alle.</a:t>
            </a:r>
          </a:p>
          <a:p>
            <a:pPr marL="285750" indent="-285750">
              <a:buFont typeface="Arial" panose="020B0604020202020204" pitchFamily="34" charset="0"/>
              <a:buChar char="•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Kretsens verdier: Sunn, inkluderende og bærekraftig</a:t>
            </a:r>
          </a:p>
        </p:txBody>
      </p:sp>
      <p:sp>
        <p:nvSpPr>
          <p:cNvPr id="8" name="TekstSylinder 7">
            <a:extLst>
              <a:ext uri="{FF2B5EF4-FFF2-40B4-BE49-F238E27FC236}">
                <a16:creationId xmlns:a16="http://schemas.microsoft.com/office/drawing/2014/main" id="{5C0B4A26-B27B-4373-B43C-37D7E0C275EA}"/>
              </a:ext>
            </a:extLst>
          </p:cNvPr>
          <p:cNvSpPr txBox="1"/>
          <p:nvPr/>
        </p:nvSpPr>
        <p:spPr>
          <a:xfrm>
            <a:off x="-153812" y="2847013"/>
            <a:ext cx="9607866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nb-NO" sz="2400" b="1" dirty="0">
                <a:solidFill>
                  <a:prstClr val="black"/>
                </a:solidFill>
                <a:latin typeface="Century Gothic" panose="020B0502020202020204" pitchFamily="34" charset="0"/>
              </a:rPr>
              <a:t>Viktigste innsatsområder: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Inkluderende arena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FN bærekraftmål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Fysisk og mental helse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Sunn idrett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Anti-doping arbeid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Idrett uten alkohol</a:t>
            </a:r>
          </a:p>
          <a:p>
            <a:pPr marL="342900" indent="-342900">
              <a:buFont typeface="+mj-lt"/>
              <a:buAutoNum type="arabicPeriod"/>
              <a:defRPr/>
            </a:pPr>
            <a:r>
              <a:rPr lang="nb-NO" dirty="0">
                <a:solidFill>
                  <a:prstClr val="black"/>
                </a:solidFill>
                <a:latin typeface="Century Gothic" panose="020B0502020202020204" pitchFamily="34" charset="0"/>
              </a:rPr>
              <a:t>Bærekraftig miljø</a:t>
            </a:r>
          </a:p>
        </p:txBody>
      </p:sp>
    </p:spTree>
    <p:extLst>
      <p:ext uri="{BB962C8B-B14F-4D97-AF65-F5344CB8AC3E}">
        <p14:creationId xmlns:p14="http://schemas.microsoft.com/office/powerpoint/2010/main" val="4067352756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8.1. Inkluderende arena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8. Verdibasert idrett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41776316"/>
              </p:ext>
            </p:extLst>
          </p:nvPr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33B8CA59-120D-41EC-91A6-8293B29DEC3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7137894"/>
              </p:ext>
            </p:extLst>
          </p:nvPr>
        </p:nvGraphicFramePr>
        <p:xfrm>
          <a:off x="-410210" y="1595227"/>
          <a:ext cx="10722894" cy="1572597"/>
        </p:xfrm>
        <a:graphic>
          <a:graphicData uri="http://schemas.openxmlformats.org/drawingml/2006/table">
            <a:tbl>
              <a:tblPr/>
              <a:tblGrid>
                <a:gridCol w="3787389">
                  <a:extLst>
                    <a:ext uri="{9D8B030D-6E8A-4147-A177-3AD203B41FA5}">
                      <a16:colId xmlns:a16="http://schemas.microsoft.com/office/drawing/2014/main" val="997549704"/>
                    </a:ext>
                  </a:extLst>
                </a:gridCol>
                <a:gridCol w="3244611">
                  <a:extLst>
                    <a:ext uri="{9D8B030D-6E8A-4147-A177-3AD203B41FA5}">
                      <a16:colId xmlns:a16="http://schemas.microsoft.com/office/drawing/2014/main" val="2176788782"/>
                    </a:ext>
                  </a:extLst>
                </a:gridCol>
                <a:gridCol w="868446">
                  <a:extLst>
                    <a:ext uri="{9D8B030D-6E8A-4147-A177-3AD203B41FA5}">
                      <a16:colId xmlns:a16="http://schemas.microsoft.com/office/drawing/2014/main" val="571069865"/>
                    </a:ext>
                  </a:extLst>
                </a:gridCol>
                <a:gridCol w="868446">
                  <a:extLst>
                    <a:ext uri="{9D8B030D-6E8A-4147-A177-3AD203B41FA5}">
                      <a16:colId xmlns:a16="http://schemas.microsoft.com/office/drawing/2014/main" val="3036257515"/>
                    </a:ext>
                  </a:extLst>
                </a:gridCol>
                <a:gridCol w="977001">
                  <a:extLst>
                    <a:ext uri="{9D8B030D-6E8A-4147-A177-3AD203B41FA5}">
                      <a16:colId xmlns:a16="http://schemas.microsoft.com/office/drawing/2014/main" val="293175706"/>
                    </a:ext>
                  </a:extLst>
                </a:gridCol>
                <a:gridCol w="977001">
                  <a:extLst>
                    <a:ext uri="{9D8B030D-6E8A-4147-A177-3AD203B41FA5}">
                      <a16:colId xmlns:a16="http://schemas.microsoft.com/office/drawing/2014/main" val="378849123"/>
                    </a:ext>
                  </a:extLst>
                </a:gridCol>
              </a:tblGrid>
              <a:tr h="350422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10786207"/>
                  </a:ext>
                </a:extLst>
              </a:tr>
              <a:tr h="178285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Samarbeide med forbund for å identifisere behov for økonomi som barriere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45993169"/>
                  </a:ext>
                </a:extLst>
              </a:tr>
              <a:tr h="178285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Være pådriver ovenfor klubber for å holde kostnadene nede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80887976"/>
                  </a:ext>
                </a:extLst>
              </a:tr>
              <a:tr h="178285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mangfold (med fokus på økt kvinneandel) i kretsstyret og kretsens utvalg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Alle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75259275"/>
                  </a:ext>
                </a:extLst>
              </a:tr>
              <a:tr h="178285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Pådriver mot klubbene for å iverksettetilsvarende på klubbnivå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79119641"/>
                  </a:ext>
                </a:extLst>
              </a:tr>
              <a:tr h="330750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Legge til rette for samarbeid på tvers av klubber for at alle uansett funksjonsnedsettelse kan drive med friidrett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390990"/>
                  </a:ext>
                </a:extLst>
              </a:tr>
              <a:tr h="178285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Jobbe for å dekke det regionale anleggsbehovet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ALU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5631408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785975703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8.2. FN bærekraftmål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8. Verdibasert idrett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9ACC677D-256F-4609-BFE1-048DBBC69E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182911"/>
              </p:ext>
            </p:extLst>
          </p:nvPr>
        </p:nvGraphicFramePr>
        <p:xfrm>
          <a:off x="-410211" y="1574240"/>
          <a:ext cx="10515599" cy="1690302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1457147649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1296543533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670880402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052326684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939857052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3412956224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28077134"/>
                  </a:ext>
                </a:extLst>
              </a:tr>
              <a:tr h="171514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Bistå klubbene og tilrettelegge for et variert aktivitetstilbud i regionen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Alle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91279495"/>
                  </a:ext>
                </a:extLst>
              </a:tr>
              <a:tr h="171514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Sikre likestilling mellom kjønnene i kretsstyret og kretsens utvalg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Alle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44357199"/>
                  </a:ext>
                </a:extLst>
              </a:tr>
              <a:tr h="171514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Samarbeide med forbund for å identifisere behov for økonomi som barriere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7482362"/>
                  </a:ext>
                </a:extLst>
              </a:tr>
              <a:tr h="171514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Pådriver overfor klubber for å holde kostnadene nede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26185558"/>
                  </a:ext>
                </a:extLst>
              </a:tr>
              <a:tr h="318189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Markedsføre og tilgjengeliggjøre NFIFs informasjon om miljøvennlig friidrett til klubber</a:t>
                      </a:r>
                      <a:b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</a:br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og medlemmer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16750019"/>
                  </a:ext>
                </a:extLst>
              </a:tr>
              <a:tr h="171514">
                <a:tc gridSpan="2"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Samarbeide med klubber og forbund om å nå utvalgte bærekraftsmål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nb-NO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2914210"/>
                  </a:ext>
                </a:extLst>
              </a:tr>
              <a:tr h="177429"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"Utgjør en forskjell" - rekruttere bedrifter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Synliggjøre bærekraftige samarbeidspartnere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3758569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564935778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8.3. Fysisk og mental helse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8. Verdibasert idrett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pic>
        <p:nvPicPr>
          <p:cNvPr id="2" name="Bilde 1">
            <a:extLst>
              <a:ext uri="{FF2B5EF4-FFF2-40B4-BE49-F238E27FC236}">
                <a16:creationId xmlns:a16="http://schemas.microsoft.com/office/drawing/2014/main" id="{924A0482-FC11-4EF0-90D2-98EFA19EC49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410210" y="1519184"/>
            <a:ext cx="10589331" cy="8685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1348265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8.4. Sunn idrett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8. Verdibasert idrett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19B445A5-31BD-4CBB-8725-AD4DF38949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30728244"/>
              </p:ext>
            </p:extLst>
          </p:nvPr>
        </p:nvGraphicFramePr>
        <p:xfrm>
          <a:off x="-410210" y="1615774"/>
          <a:ext cx="10515599" cy="881228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415079417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4026421566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328512319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949479277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952024163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709824586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0979374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Sunn Idrett foredrag på Kretssamling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kunnskap om verdien av sunt kosthold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46407928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HFIK skal arbeide for kompetanse innen skadeforeb.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Forebygge skader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55907130"/>
                  </a:ext>
                </a:extLst>
              </a:tr>
              <a:tr h="201086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Formidle kunnskap rundt kosthold, bruk av medikamenter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helsebyggende holdninger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7515185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788405509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ell 2">
            <a:extLst>
              <a:ext uri="{FF2B5EF4-FFF2-40B4-BE49-F238E27FC236}">
                <a16:creationId xmlns:a16="http://schemas.microsoft.com/office/drawing/2014/main" id="{AD72A46D-AE49-4014-B980-4D22F128327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20598333"/>
              </p:ext>
            </p:extLst>
          </p:nvPr>
        </p:nvGraphicFramePr>
        <p:xfrm>
          <a:off x="-410215" y="1481289"/>
          <a:ext cx="10515599" cy="1378027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696323166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1719058672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3447333809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736255621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697190847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3197154809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5954413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1/1 sides artikkel i avisen "Friidrett Vest"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Synliggjøre og skape kunnskap/informasjon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1104234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1/1 sides annonse i avisen "Friidrett Vest"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Synliggjøre IUA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6474105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stk foredrag på Kretssamling for ungdom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 i forhold til alkohol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64847659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 stk foredrag på Trenerseminar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 i forhold til alkohol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52125993"/>
                  </a:ext>
                </a:extLst>
              </a:tr>
              <a:tr h="354857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Bruk av logo i avtalte kanaler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synlighet gjennom arenareklame/bekledning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39209785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8.5. Idrett uten alkohol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8. Verdibasert idrett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14614905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5FD4DF3A-62D3-41E9-9104-539EA5E78C4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72625075"/>
              </p:ext>
            </p:extLst>
          </p:nvPr>
        </p:nvGraphicFramePr>
        <p:xfrm>
          <a:off x="-410216" y="1498217"/>
          <a:ext cx="10515599" cy="1665084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654592169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1907057310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34756813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055709030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792300658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644845627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9582500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Legge til rette for kurs og foredrag for klubbene i regi av ADNO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Info om Ren utøver test + oppfordring til lokale klubbforedrag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42484495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t"/>
                      <a:r>
                        <a:rPr lang="nn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 regi av ADNO, gjennomføre regionale kurs og foredrag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Foredrag på Kretssamling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TF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33908658"/>
                  </a:ext>
                </a:extLst>
              </a:tr>
              <a:tr h="331200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Rapportere til forbund om kretsens arbeid for en dopingfri idrett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n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Gi NFIF info om </a:t>
                      </a:r>
                      <a:r>
                        <a:rPr lang="nn-NO" sz="10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antidopingarbeidet</a:t>
                      </a:r>
                      <a:endParaRPr lang="nn-NO" sz="10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NFIF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4597025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1/1 sides artikkel i avisen "Friidrett Vest"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Synlighet + skape gode holdninger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94305896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Informasjon til klubber om Rent Idrettslag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68181464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Ren Utøver test for styret i HFIK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31841011"/>
                  </a:ext>
                </a:extLst>
              </a:tr>
            </a:tbl>
          </a:graphicData>
        </a:graphic>
      </p:graphicFrame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8.6. Anti doping (</a:t>
            </a:r>
            <a:r>
              <a:rPr lang="nb-NO" sz="2800" b="1" dirty="0" err="1">
                <a:solidFill>
                  <a:prstClr val="black"/>
                </a:solidFill>
                <a:latin typeface="Century Gothic" panose="020B0502020202020204" pitchFamily="34" charset="0"/>
              </a:rPr>
              <a:t>dopingfri</a:t>
            </a: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 idrett)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8. Verdibasert idrett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8155737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tel 1">
            <a:extLst>
              <a:ext uri="{FF2B5EF4-FFF2-40B4-BE49-F238E27FC236}">
                <a16:creationId xmlns:a16="http://schemas.microsoft.com/office/drawing/2014/main" id="{427A9518-A046-46F7-A0F6-5175E3B6BE04}"/>
              </a:ext>
            </a:extLst>
          </p:cNvPr>
          <p:cNvSpPr txBox="1">
            <a:spLocks/>
          </p:cNvSpPr>
          <p:nvPr/>
        </p:nvSpPr>
        <p:spPr>
          <a:xfrm>
            <a:off x="-410209" y="119839"/>
            <a:ext cx="8172671" cy="4278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b">
            <a:normAutofit fontScale="92500"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nb-NO" sz="2800" b="1" dirty="0">
                <a:solidFill>
                  <a:prstClr val="black"/>
                </a:solidFill>
                <a:latin typeface="Century Gothic" panose="020B0502020202020204" pitchFamily="34" charset="0"/>
              </a:rPr>
              <a:t>8.7. Bærekraftig miljø</a:t>
            </a:r>
          </a:p>
        </p:txBody>
      </p:sp>
      <p:sp>
        <p:nvSpPr>
          <p:cNvPr id="25" name="Tittel 1">
            <a:extLst>
              <a:ext uri="{FF2B5EF4-FFF2-40B4-BE49-F238E27FC236}">
                <a16:creationId xmlns:a16="http://schemas.microsoft.com/office/drawing/2014/main" id="{FC42757B-48DC-45D3-8541-85B75D061102}"/>
              </a:ext>
            </a:extLst>
          </p:cNvPr>
          <p:cNvSpPr txBox="1">
            <a:spLocks/>
          </p:cNvSpPr>
          <p:nvPr/>
        </p:nvSpPr>
        <p:spPr>
          <a:xfrm>
            <a:off x="-410210" y="900203"/>
            <a:ext cx="7164300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Tiltak / målsetning</a:t>
            </a:r>
          </a:p>
          <a:p>
            <a:pPr>
              <a:defRPr/>
            </a:pPr>
            <a:endParaRPr lang="nb-NO" sz="2800" dirty="0">
              <a:latin typeface="Century Gothic" panose="020B0502020202020204" pitchFamily="34" charset="0"/>
            </a:endParaRPr>
          </a:p>
        </p:txBody>
      </p:sp>
      <p:sp>
        <p:nvSpPr>
          <p:cNvPr id="36" name="Plassholder for tekst 3">
            <a:extLst>
              <a:ext uri="{FF2B5EF4-FFF2-40B4-BE49-F238E27FC236}">
                <a16:creationId xmlns:a16="http://schemas.microsoft.com/office/drawing/2014/main" id="{40846BD8-CF2A-4E9B-AE25-D208C1995C9C}"/>
              </a:ext>
            </a:extLst>
          </p:cNvPr>
          <p:cNvSpPr txBox="1">
            <a:spLocks/>
          </p:cNvSpPr>
          <p:nvPr/>
        </p:nvSpPr>
        <p:spPr>
          <a:xfrm>
            <a:off x="2161926" y="3627662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7" name="Plassholder for tekst 3">
            <a:extLst>
              <a:ext uri="{FF2B5EF4-FFF2-40B4-BE49-F238E27FC236}">
                <a16:creationId xmlns:a16="http://schemas.microsoft.com/office/drawing/2014/main" id="{DAE62CD3-335C-4F91-BE2F-98AE30D64349}"/>
              </a:ext>
            </a:extLst>
          </p:cNvPr>
          <p:cNvSpPr txBox="1">
            <a:spLocks/>
          </p:cNvSpPr>
          <p:nvPr/>
        </p:nvSpPr>
        <p:spPr>
          <a:xfrm>
            <a:off x="2057661" y="3687269"/>
            <a:ext cx="2603931" cy="2269047"/>
          </a:xfrm>
          <a:prstGeom prst="rect">
            <a:avLst/>
          </a:prstGeom>
        </p:spPr>
        <p:txBody>
          <a:bodyPr anchor="t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buFont typeface="Wingdings" panose="05000000000000000000" pitchFamily="2" charset="2"/>
              <a:buChar char="ü"/>
              <a:defRPr/>
            </a:pPr>
            <a:endParaRPr lang="nb-NO" sz="1400" dirty="0">
              <a:solidFill>
                <a:srgbClr val="FF0000"/>
              </a:solidFill>
            </a:endParaRPr>
          </a:p>
        </p:txBody>
      </p:sp>
      <p:sp>
        <p:nvSpPr>
          <p:cNvPr id="30" name="Tittel 3">
            <a:extLst>
              <a:ext uri="{FF2B5EF4-FFF2-40B4-BE49-F238E27FC236}">
                <a16:creationId xmlns:a16="http://schemas.microsoft.com/office/drawing/2014/main" id="{D5E505B4-2AD0-4FAF-A2F2-437EF29AAF8F}"/>
              </a:ext>
            </a:extLst>
          </p:cNvPr>
          <p:cNvSpPr txBox="1">
            <a:spLocks/>
          </p:cNvSpPr>
          <p:nvPr/>
        </p:nvSpPr>
        <p:spPr>
          <a:xfrm rot="16200000">
            <a:off x="-4300748" y="3157748"/>
            <a:ext cx="6858000" cy="542503"/>
          </a:xfrm>
          <a:prstGeom prst="rect">
            <a:avLst/>
          </a:prstGeom>
          <a:solidFill>
            <a:schemeClr val="tx1"/>
          </a:solidFill>
        </p:spPr>
        <p:txBody>
          <a:bodyPr vert="horz" lIns="91440" tIns="45720" rIns="91440" bIns="45720" rtlCol="0" anchor="ctr" anchorCtr="0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b-NO" sz="24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entury Gothic" panose="020B0502020202020204" pitchFamily="34" charset="0"/>
              </a:rPr>
              <a:t>8. Verdibasert idrett</a:t>
            </a:r>
          </a:p>
        </p:txBody>
      </p:sp>
      <p:pic>
        <p:nvPicPr>
          <p:cNvPr id="6" name="Bilde 5" descr="Et bilde som inneholder tekst&#10;&#10;Automatisk generert beskrivelse">
            <a:extLst>
              <a:ext uri="{FF2B5EF4-FFF2-40B4-BE49-F238E27FC236}">
                <a16:creationId xmlns:a16="http://schemas.microsoft.com/office/drawing/2014/main" id="{FBCF971F-F592-41D4-AD19-005F73E90A3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46899" y="49241"/>
            <a:ext cx="1936940" cy="774776"/>
          </a:xfrm>
          <a:prstGeom prst="rect">
            <a:avLst/>
          </a:prstGeom>
        </p:spPr>
      </p:pic>
      <p:sp>
        <p:nvSpPr>
          <p:cNvPr id="42" name="Tittel 1">
            <a:extLst>
              <a:ext uri="{FF2B5EF4-FFF2-40B4-BE49-F238E27FC236}">
                <a16:creationId xmlns:a16="http://schemas.microsoft.com/office/drawing/2014/main" id="{1C9737E5-B5DB-4856-B23E-ECD26A819F27}"/>
              </a:ext>
            </a:extLst>
          </p:cNvPr>
          <p:cNvSpPr txBox="1">
            <a:spLocks/>
          </p:cNvSpPr>
          <p:nvPr/>
        </p:nvSpPr>
        <p:spPr>
          <a:xfrm>
            <a:off x="-410210" y="5417750"/>
            <a:ext cx="3867007" cy="36310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>
            <a:outerShdw blurRad="50800" dir="14400000">
              <a:srgbClr val="000000">
                <a:alpha val="60000"/>
              </a:srgbClr>
            </a:outerShdw>
          </a:effectLst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2000" b="1" kern="1200">
                <a:solidFill>
                  <a:srgbClr val="FEFEFE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>
              <a:defRPr/>
            </a:pPr>
            <a:r>
              <a:rPr lang="nb-NO" sz="3600" dirty="0" err="1">
                <a:solidFill>
                  <a:srgbClr val="1C3265"/>
                </a:solidFill>
                <a:latin typeface="Century Gothic" panose="020B0502020202020204" pitchFamily="34" charset="0"/>
              </a:rPr>
              <a:t>Timeline</a:t>
            </a:r>
            <a:r>
              <a:rPr lang="nb-NO" sz="3600" dirty="0">
                <a:solidFill>
                  <a:srgbClr val="1C3265"/>
                </a:solidFill>
                <a:latin typeface="Century Gothic" panose="020B0502020202020204" pitchFamily="34" charset="0"/>
              </a:rPr>
              <a:t> – viktige datoer</a:t>
            </a:r>
            <a:endParaRPr lang="nb-NO" sz="2800" dirty="0">
              <a:latin typeface="Century Gothic" panose="020B0502020202020204" pitchFamily="34" charset="0"/>
            </a:endParaRPr>
          </a:p>
        </p:txBody>
      </p:sp>
      <p:graphicFrame>
        <p:nvGraphicFramePr>
          <p:cNvPr id="11" name="Tabell 10">
            <a:extLst>
              <a:ext uri="{FF2B5EF4-FFF2-40B4-BE49-F238E27FC236}">
                <a16:creationId xmlns:a16="http://schemas.microsoft.com/office/drawing/2014/main" id="{3DECA1DE-B213-487D-968A-A4BA98F16619}"/>
              </a:ext>
            </a:extLst>
          </p:cNvPr>
          <p:cNvGraphicFramePr>
            <a:graphicFrameLocks noGrp="1"/>
          </p:cNvGraphicFramePr>
          <p:nvPr/>
        </p:nvGraphicFramePr>
        <p:xfrm>
          <a:off x="-410210" y="5829253"/>
          <a:ext cx="10515599" cy="979506"/>
        </p:xfrm>
        <a:graphic>
          <a:graphicData uri="http://schemas.openxmlformats.org/drawingml/2006/table">
            <a:tbl>
              <a:tblPr/>
              <a:tblGrid>
                <a:gridCol w="731814">
                  <a:extLst>
                    <a:ext uri="{9D8B030D-6E8A-4147-A177-3AD203B41FA5}">
                      <a16:colId xmlns:a16="http://schemas.microsoft.com/office/drawing/2014/main" val="35056010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95000809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21876159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23298309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1811139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65227494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60973181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159291165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35734600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049577938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38773235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3130743631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570439299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53041609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3366734721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06309637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73160945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1364600624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480270776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97493562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1154842572"/>
                    </a:ext>
                  </a:extLst>
                </a:gridCol>
                <a:gridCol w="157621">
                  <a:extLst>
                    <a:ext uri="{9D8B030D-6E8A-4147-A177-3AD203B41FA5}">
                      <a16:colId xmlns:a16="http://schemas.microsoft.com/office/drawing/2014/main" val="2377427610"/>
                    </a:ext>
                  </a:extLst>
                </a:gridCol>
                <a:gridCol w="731814">
                  <a:extLst>
                    <a:ext uri="{9D8B030D-6E8A-4147-A177-3AD203B41FA5}">
                      <a16:colId xmlns:a16="http://schemas.microsoft.com/office/drawing/2014/main" val="2757558291"/>
                    </a:ext>
                  </a:extLst>
                </a:gridCol>
              </a:tblGrid>
              <a:tr h="163251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Januar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Februar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Mars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April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Mai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Juni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Juli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August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September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Oktober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November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10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Desember</a:t>
                      </a: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8EA9D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44876604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8362610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63174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962871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03108803"/>
                  </a:ext>
                </a:extLst>
              </a:tr>
              <a:tr h="163251"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endParaRPr lang="nb-NO" sz="700" b="0" i="0" u="none" strike="noStrike" dirty="0">
                        <a:solidFill>
                          <a:srgbClr val="000000"/>
                        </a:solidFill>
                        <a:effectLst/>
                        <a:latin typeface="Century Gothic" panose="020B0502020202020204" pitchFamily="34" charset="0"/>
                      </a:endParaRPr>
                    </a:p>
                  </a:txBody>
                  <a:tcPr marL="5629" marR="5629" marT="5629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4C6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1071672"/>
                  </a:ext>
                </a:extLst>
              </a:tr>
            </a:tbl>
          </a:graphicData>
        </a:graphic>
      </p:graphicFrame>
      <p:graphicFrame>
        <p:nvGraphicFramePr>
          <p:cNvPr id="2" name="Tabell 1">
            <a:extLst>
              <a:ext uri="{FF2B5EF4-FFF2-40B4-BE49-F238E27FC236}">
                <a16:creationId xmlns:a16="http://schemas.microsoft.com/office/drawing/2014/main" id="{8D3B2BD1-7B93-4A71-8A90-4E5B06AE48F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72452150"/>
              </p:ext>
            </p:extLst>
          </p:nvPr>
        </p:nvGraphicFramePr>
        <p:xfrm>
          <a:off x="-410210" y="1627592"/>
          <a:ext cx="10515599" cy="1366198"/>
        </p:xfrm>
        <a:graphic>
          <a:graphicData uri="http://schemas.openxmlformats.org/drawingml/2006/table">
            <a:tbl>
              <a:tblPr/>
              <a:tblGrid>
                <a:gridCol w="3714171">
                  <a:extLst>
                    <a:ext uri="{9D8B030D-6E8A-4147-A177-3AD203B41FA5}">
                      <a16:colId xmlns:a16="http://schemas.microsoft.com/office/drawing/2014/main" val="2975085909"/>
                    </a:ext>
                  </a:extLst>
                </a:gridCol>
                <a:gridCol w="3181886">
                  <a:extLst>
                    <a:ext uri="{9D8B030D-6E8A-4147-A177-3AD203B41FA5}">
                      <a16:colId xmlns:a16="http://schemas.microsoft.com/office/drawing/2014/main" val="2297203202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181606434"/>
                    </a:ext>
                  </a:extLst>
                </a:gridCol>
                <a:gridCol w="851657">
                  <a:extLst>
                    <a:ext uri="{9D8B030D-6E8A-4147-A177-3AD203B41FA5}">
                      <a16:colId xmlns:a16="http://schemas.microsoft.com/office/drawing/2014/main" val="2638152169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2345903132"/>
                    </a:ext>
                  </a:extLst>
                </a:gridCol>
                <a:gridCol w="958114">
                  <a:extLst>
                    <a:ext uri="{9D8B030D-6E8A-4147-A177-3AD203B41FA5}">
                      <a16:colId xmlns:a16="http://schemas.microsoft.com/office/drawing/2014/main" val="1523881297"/>
                    </a:ext>
                  </a:extLst>
                </a:gridCol>
              </a:tblGrid>
              <a:tr h="3371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 dirty="0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Tiltak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Mål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Type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Ansvarlig / utførende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Styreansvarlig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1" i="0" u="none" strike="noStrike">
                          <a:solidFill>
                            <a:srgbClr val="FFFFFF"/>
                          </a:solidFill>
                          <a:effectLst/>
                          <a:latin typeface="Century Gothic" panose="020B0502020202020204" pitchFamily="34" charset="0"/>
                        </a:rPr>
                        <a:t>Støtte styret HFIK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91507262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Oppfordre /tilrettelegg kildesortering arrangement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 - info nyhetsbrev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27634681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oppfordre til miljøvennlig transport ved arrangement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 - info nyhetsbrev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43255489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Oppfordre klubber til bytte/salgsordning for utstyr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Gjenbruk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22557827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Oppfordre arrangører til begrensning av matsvinn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 - info nyhetsbrev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17817071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Anleggseiere oppfordres til tilrettelagt kildesortering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 - info nyhetsbrev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86552099"/>
                  </a:ext>
                </a:extLst>
              </a:tr>
              <a:tr h="171514"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Smart utøver - nytt konsept: verdibasert utmerkelse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Skape gode holdninger blant utøverne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Krets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DL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entury Gothic" panose="020B0502020202020204" pitchFamily="34" charset="0"/>
                        </a:rPr>
                        <a:t> </a:t>
                      </a:r>
                    </a:p>
                  </a:txBody>
                  <a:tcPr marL="5914" marR="5914" marT="591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3026724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25346248"/>
      </p:ext>
    </p:extLst>
  </p:cSld>
  <p:clrMapOvr>
    <a:masterClrMapping/>
  </p:clrMapOvr>
</p:sld>
</file>

<file path=ppt/theme/theme1.xml><?xml version="1.0" encoding="utf-8"?>
<a:theme xmlns:a="http://schemas.openxmlformats.org/drawingml/2006/main" name="Forsider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tandardpresentasjon 2015 [Skrivebeskyttet]" id="{5E20E4E0-EDE1-49DB-9F08-AB7973F31388}" vid="{832DFFB5-54B6-45D8-BA75-EFF291CBA87C}"/>
    </a:ext>
  </a:extLst>
</a:theme>
</file>

<file path=ppt/theme/theme2.xml><?xml version="1.0" encoding="utf-8"?>
<a:theme xmlns:a="http://schemas.openxmlformats.org/drawingml/2006/main" name="Office-tema">
  <a:themeElements>
    <a:clrScheme name="Office-tema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-tema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-tema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2_Office-tema">
  <a:themeElements>
    <a:clrScheme name="Office-tema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-tema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-tema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1_Office-tema">
  <a:themeElements>
    <a:clrScheme name="Office-tema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-tema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-tema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_rels/item5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5.xml"/></Relationships>
</file>

<file path=customXml/_rels/item6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6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PowerPoint" ma:contentTypeID="0x01010089F515CEF38C6043B09A4EB0A2E09D630200F191B01C1C37F74AAE4390EB99D5CF0F000F3767706854794D98B64C9DBFB90CFD" ma:contentTypeVersion="60" ma:contentTypeDescription="Opprett et nytt dokument." ma:contentTypeScope="" ma:versionID="5a7d67be273ddce9a44eefe415910ece">
  <xsd:schema xmlns:xsd="http://www.w3.org/2001/XMLSchema" xmlns:xs="http://www.w3.org/2001/XMLSchema" xmlns:p="http://schemas.microsoft.com/office/2006/metadata/properties" xmlns:ns2="aec5f570-5954-42b2-93f8-bbdf6252596e" xmlns:ns3="3a50bce6-a5f1-43ca-83d2-6f1f0e850f04" targetNamespace="http://schemas.microsoft.com/office/2006/metadata/properties" ma:root="true" ma:fieldsID="52fee8d1d231ce08a2ab59583a00006b" ns2:_="" ns3:_="">
    <xsd:import namespace="aec5f570-5954-42b2-93f8-bbdf6252596e"/>
    <xsd:import namespace="3a50bce6-a5f1-43ca-83d2-6f1f0e850f04"/>
    <xsd:element name="properties">
      <xsd:complexType>
        <xsd:sequence>
          <xsd:element name="documentManagement">
            <xsd:complexType>
              <xsd:all>
                <xsd:element ref="ns2:_nifDokumenteier" minOccurs="0"/>
                <xsd:element ref="ns2:_nifSaksbehandler" minOccurs="0"/>
                <xsd:element ref="ns2:_nifDokumentbeskrivelse" minOccurs="0"/>
                <xsd:element ref="ns2:_nifDokumentstatus" minOccurs="0"/>
                <xsd:element ref="ns2:InnUtIntern"/>
                <xsd:element ref="ns2:_arFrist" minOccurs="0"/>
                <xsd:element ref="ns2:_nifTil" minOccurs="0"/>
                <xsd:element ref="ns2:_nifFra" minOccurs="0"/>
                <xsd:element ref="ns2:m007437e3ff24ee3b6b1beda051d5beb" minOccurs="0"/>
                <xsd:element ref="ns2:TaxCatchAll" minOccurs="0"/>
                <xsd:element ref="ns2:TaxCatchAllLabel" minOccurs="0"/>
                <xsd:element ref="ns2:e390b8d06ece46449586677b864a8181" minOccurs="0"/>
                <xsd:element ref="ns2:AnonymEksternDeling" minOccurs="0"/>
                <xsd:element ref="ns3:_dlc_DocId" minOccurs="0"/>
                <xsd:element ref="ns3:_dlc_DocIdUrl" minOccurs="0"/>
                <xsd:element ref="ns3:_dlc_DocIdPersistId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aec5f570-5954-42b2-93f8-bbdf6252596e" elementFormDefault="qualified">
    <xsd:import namespace="http://schemas.microsoft.com/office/2006/documentManagement/types"/>
    <xsd:import namespace="http://schemas.microsoft.com/office/infopath/2007/PartnerControls"/>
    <xsd:element name="_nifDokumenteier" ma:index="2" nillable="true" ma:displayName="Dokumenteier" ma:hidden="true" ma:SearchPeopleOnly="false" ma:SharePointGroup="0" ma:internalName="_nifDokumenteier" ma:readOnly="false" ma:showField="ImnName">
      <xsd:complexType>
        <xsd:complexContent>
          <xsd:extension base="dms:User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_nifSaksbehandler" ma:index="3" nillable="true" ma:displayName="Saksbehandler" ma:SearchPeopleOnly="false" ma:SharePointGroup="0" ma:internalName="_nifSaksbehandler" ma:readOnly="false" ma:showField="ImnName">
      <xsd:complexType>
        <xsd:complexContent>
          <xsd:extension base="dms:User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_nifDokumentbeskrivelse" ma:index="5" nillable="true" ma:displayName="Dokumentbeskrivelse" ma:internalName="_nifDokumentbeskrivelse">
      <xsd:simpleType>
        <xsd:restriction base="dms:Note">
          <xsd:maxLength value="255"/>
        </xsd:restriction>
      </xsd:simpleType>
    </xsd:element>
    <xsd:element name="_nifDokumentstatus" ma:index="6" nillable="true" ma:displayName="Dokumentstatus" ma:default="Ubehandlet" ma:internalName="_nifDokumentstatus" ma:readOnly="false">
      <xsd:simpleType>
        <xsd:restriction base="dms:Choice">
          <xsd:enumeration value="Ubehandlet"/>
          <xsd:enumeration value="Under arbeid"/>
          <xsd:enumeration value="Ferdig"/>
        </xsd:restriction>
      </xsd:simpleType>
    </xsd:element>
    <xsd:element name="InnUtIntern" ma:index="7" ma:displayName="Inn/Ut/Intern" ma:default="Intern" ma:format="Dropdown" ma:internalName="InnUtIntern">
      <xsd:simpleType>
        <xsd:restriction base="dms:Choice">
          <xsd:enumeration value="Innkommende"/>
          <xsd:enumeration value="Utgående"/>
          <xsd:enumeration value="Intern"/>
        </xsd:restriction>
      </xsd:simpleType>
    </xsd:element>
    <xsd:element name="_arFrist" ma:index="9" nillable="true" ma:displayName="Frist" ma:format="DateOnly" ma:internalName="_arFrist">
      <xsd:simpleType>
        <xsd:restriction base="dms:DateTime"/>
      </xsd:simpleType>
    </xsd:element>
    <xsd:element name="_nifTil" ma:index="10" nillable="true" ma:displayName="Til" ma:internalName="_nifTil">
      <xsd:simpleType>
        <xsd:restriction base="dms:Text"/>
      </xsd:simpleType>
    </xsd:element>
    <xsd:element name="_nifFra" ma:index="11" nillable="true" ma:displayName="Fra" ma:internalName="_nifFra">
      <xsd:simpleType>
        <xsd:restriction base="dms:Text"/>
      </xsd:simpleType>
    </xsd:element>
    <xsd:element name="m007437e3ff24ee3b6b1beda051d5beb" ma:index="16" nillable="true" ma:taxonomy="true" ma:internalName="m007437e3ff24ee3b6b1beda051d5beb" ma:taxonomyFieldName="Dokumentkategori" ma:displayName="Dokumentkategori" ma:default="" ma:fieldId="{6007437e-3ff2-4ee3-b6b1-beda051d5beb}" ma:sspId="f0e9ee77-ca26-4a69-aa98-c9b10d3d2018" ma:termSetId="67b1013f-a871-4d25-94e6-2d190b3db54d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TaxCatchAll" ma:index="17" nillable="true" ma:displayName="Taxonomy Catch All Column" ma:hidden="true" ma:list="{dfb20654-bbe2-4f4a-b76a-84a7311e704a}" ma:internalName="TaxCatchAll" ma:showField="CatchAllData" ma:web="3a50bce6-a5f1-43ca-83d2-6f1f0e850f0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TaxCatchAllLabel" ma:index="18" nillable="true" ma:displayName="Taxonomy Catch All Column1" ma:hidden="true" ma:list="{dfb20654-bbe2-4f4a-b76a-84a7311e704a}" ma:internalName="TaxCatchAllLabel" ma:readOnly="true" ma:showField="CatchAllDataLabel" ma:web="3a50bce6-a5f1-43ca-83d2-6f1f0e850f0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e390b8d06ece46449586677b864a8181" ma:index="20" nillable="true" ma:taxonomy="true" ma:internalName="e390b8d06ece46449586677b864a8181" ma:taxonomyFieldName="OrgTilhorighet" ma:displayName="OrgTilhørighet" ma:readOnly="false" ma:default="" ma:fieldId="{e390b8d0-6ece-4644-9586-677b864a8181}" ma:sspId="f0e9ee77-ca26-4a69-aa98-c9b10d3d2018" ma:termSetId="12ccf01c-bc00-485e-8479-20ef31869011" ma:anchorId="b89e662b-c5a0-4f18-8bb7-b431aa465976" ma:open="false" ma:isKeyword="false">
      <xsd:complexType>
        <xsd:sequence>
          <xsd:element ref="pc:Terms" minOccurs="0" maxOccurs="1"/>
        </xsd:sequence>
      </xsd:complexType>
    </xsd:element>
    <xsd:element name="AnonymEksternDeling" ma:index="22" nillable="true" ma:displayName="Anonym Ekstern Deling" ma:default="0" ma:internalName="AnonymEksternDeling">
      <xsd:simpleType>
        <xsd:restriction base="dms:Boolea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3a50bce6-a5f1-43ca-83d2-6f1f0e850f04" elementFormDefault="qualified">
    <xsd:import namespace="http://schemas.microsoft.com/office/2006/documentManagement/types"/>
    <xsd:import namespace="http://schemas.microsoft.com/office/infopath/2007/PartnerControls"/>
    <xsd:element name="_dlc_DocId" ma:index="23" nillable="true" ma:displayName="Dokument-ID-verdi" ma:description="Verdien for dokument-IDen som er tilordnet elementet." ma:internalName="_dlc_DocId" ma:readOnly="true">
      <xsd:simpleType>
        <xsd:restriction base="dms:Text"/>
      </xsd:simpleType>
    </xsd:element>
    <xsd:element name="_dlc_DocIdUrl" ma:index="24" nillable="true" ma:displayName="Dokument-ID" ma:description="Fast kobling til dokumentet." ma:hidden="true" ma:internalName="_dlc_DocIdUrl" ma:readOnly="tru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_dlc_DocIdPersistId" ma:index="25" nillable="true" ma:displayName="Persist ID" ma:description="Keep ID on add." ma:hidden="true" ma:internalName="_dlc_DocIdPersistId" ma:readOnly="true">
      <xsd:simpleType>
        <xsd:restriction base="dms:Boolea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13" ma:displayName="Innholdstype"/>
        <xsd:element ref="dc:title" minOccurs="0" maxOccurs="1" ma:index="1" ma:displayName="Tittel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InnUtIntern xmlns="aec5f570-5954-42b2-93f8-bbdf6252596e">Intern</InnUtIntern>
    <e390b8d06ece46449586677b864a8181 xmlns="aec5f570-5954-42b2-93f8-bbdf6252596e">
      <Terms xmlns="http://schemas.microsoft.com/office/infopath/2007/PartnerControls">
        <TermInfo xmlns="http://schemas.microsoft.com/office/infopath/2007/PartnerControls">
          <TermName xmlns="http://schemas.microsoft.com/office/infopath/2007/PartnerControls">SF27 Norges Friidrettsforbund</TermName>
          <TermId xmlns="http://schemas.microsoft.com/office/infopath/2007/PartnerControls">0ed942d9-a7d5-4995-b33c-1fb0e535a052</TermId>
        </TermInfo>
      </Terms>
    </e390b8d06ece46449586677b864a8181>
    <TaxCatchAll xmlns="aec5f570-5954-42b2-93f8-bbdf6252596e">
      <Value>1</Value>
    </TaxCatchAll>
    <_arFrist xmlns="aec5f570-5954-42b2-93f8-bbdf6252596e" xsi:nil="true"/>
    <m007437e3ff24ee3b6b1beda051d5beb xmlns="aec5f570-5954-42b2-93f8-bbdf6252596e">
      <Terms xmlns="http://schemas.microsoft.com/office/infopath/2007/PartnerControls"/>
    </m007437e3ff24ee3b6b1beda051d5beb>
    <_nifSaksbehandler xmlns="aec5f570-5954-42b2-93f8-bbdf6252596e">
      <UserInfo>
        <DisplayName>Baarlid, Linn</DisplayName>
        <AccountId>231</AccountId>
        <AccountType/>
      </UserInfo>
    </_nifSaksbehandler>
    <_nifDokumentstatus xmlns="aec5f570-5954-42b2-93f8-bbdf6252596e">Ubehandlet</_nifDokumentstatus>
    <_nifFra xmlns="aec5f570-5954-42b2-93f8-bbdf6252596e" xsi:nil="true"/>
    <_nifDokumenteier xmlns="aec5f570-5954-42b2-93f8-bbdf6252596e">
      <UserInfo>
        <DisplayName>Hildeskor, Kjetil</DisplayName>
        <AccountId>48</AccountId>
        <AccountType/>
      </UserInfo>
    </_nifDokumenteier>
    <_nifDokumentbeskrivelse xmlns="aec5f570-5954-42b2-93f8-bbdf6252596e" xsi:nil="true"/>
    <_nifTil xmlns="aec5f570-5954-42b2-93f8-bbdf6252596e" xsi:nil="true"/>
    <AnonymEksternDeling xmlns="aec5f570-5954-42b2-93f8-bbdf6252596e">false</AnonymEksternDeling>
    <_dlc_DocId xmlns="3a50bce6-a5f1-43ca-83d2-6f1f0e850f04">SF27-26-5646</_dlc_DocId>
    <_dlc_DocIdUrl xmlns="3a50bce6-a5f1-43ca-83d2-6f1f0e850f04">
      <Url>https://idrettskontor.nif.no/sites/friidrettsforbundet/documentcontent/_layouts/15/DocIdRedir.aspx?ID=SF27-26-5646</Url>
      <Description>SF27-26-5646</Description>
    </_dlc_DocIdUrl>
  </documentManagement>
</p:properties>
</file>

<file path=customXml/item3.xml><?xml version="1.0" encoding="utf-8"?>
<?mso-contentType ?>
<SharedContentType xmlns="Microsoft.SharePoint.Taxonomy.ContentTypeSync" SourceId="f0e9ee77-ca26-4a69-aa98-c9b10d3d2018" ContentTypeId="0x01010089F515CEF38C6043B09A4EB0A2E09D6302" PreviousValue="false"/>
</file>

<file path=customXml/item4.xml><?xml version="1.0" encoding="utf-8"?>
<?mso-contentType ?>
<customXsn xmlns="http://schemas.microsoft.com/office/2006/metadata/customXsn">
  <xsnLocation/>
  <cached>True</cached>
  <openByDefault>True</openByDefault>
  <xsnScope/>
</customXsn>
</file>

<file path=customXml/item5.xml><?xml version="1.0" encoding="utf-8"?>
<?mso-contentType ?>
<spe:Receivers xmlns:spe="http://schemas.microsoft.com/sharepoint/events">
  <Receiver>
    <Name>Document ID Generator</Name>
    <Synchronization>Synchronous</Synchronization>
    <Type>10001</Type>
    <SequenceNumber>1000</SequenceNumber>
    <Url/>
    <Assembly>Microsoft.Office.DocumentManagement, Version=15.0.0.0,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10002</Type>
    <SequenceNumber>1001</SequenceNumber>
    <Url/>
    <Assembly>Microsoft.Office.DocumentManagement, Version=15.0.0.0,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10004</Type>
    <SequenceNumber>1002</SequenceNumber>
    <Url/>
    <Assembly>Microsoft.Office.DocumentManagement, Version=15.0.0.0, Culture=neutral, PublicKeyToken=71e9bce111e9429c</Assembly>
    <Class>Microsoft.Office.DocumentManagement.Internal.DocIdHandler</Class>
    <Data/>
    <Filter/>
  </Receiver>
  <Receiver>
    <Name>Document ID Generator</Name>
    <Synchronization>Synchronous</Synchronization>
    <Type>10006</Type>
    <SequenceNumber>1003</SequenceNumber>
    <Url/>
    <Assembly>Microsoft.Office.DocumentManagement, Version=15.0.0.0, Culture=neutral, PublicKeyToken=71e9bce111e9429c</Assembly>
    <Class>Microsoft.Office.DocumentManagement.Internal.DocIdHandler</Class>
    <Data/>
    <Filter/>
  </Receiver>
</spe:Receivers>
</file>

<file path=customXml/item6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4E91E0E1-0CCE-4483-B20E-24BCF115128B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aec5f570-5954-42b2-93f8-bbdf6252596e"/>
    <ds:schemaRef ds:uri="3a50bce6-a5f1-43ca-83d2-6f1f0e850f04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5B813A74-644D-4317-801E-5024721F5171}">
  <ds:schemaRefs>
    <ds:schemaRef ds:uri="http://schemas.microsoft.com/office/2006/documentManagement/types"/>
    <ds:schemaRef ds:uri="http://purl.org/dc/dcmitype/"/>
    <ds:schemaRef ds:uri="http://purl.org/dc/elements/1.1/"/>
    <ds:schemaRef ds:uri="http://schemas.microsoft.com/office/2006/metadata/properties"/>
    <ds:schemaRef ds:uri="http://schemas.openxmlformats.org/package/2006/metadata/core-properties"/>
    <ds:schemaRef ds:uri="aec5f570-5954-42b2-93f8-bbdf6252596e"/>
    <ds:schemaRef ds:uri="http://schemas.microsoft.com/office/infopath/2007/PartnerControls"/>
    <ds:schemaRef ds:uri="http://purl.org/dc/terms/"/>
    <ds:schemaRef ds:uri="3a50bce6-a5f1-43ca-83d2-6f1f0e850f04"/>
    <ds:schemaRef ds:uri="http://www.w3.org/XML/1998/namespace"/>
  </ds:schemaRefs>
</ds:datastoreItem>
</file>

<file path=customXml/itemProps3.xml><?xml version="1.0" encoding="utf-8"?>
<ds:datastoreItem xmlns:ds="http://schemas.openxmlformats.org/officeDocument/2006/customXml" ds:itemID="{A8EB697A-8A59-4B3B-A75A-40DC0698F17F}">
  <ds:schemaRefs>
    <ds:schemaRef ds:uri="Microsoft.SharePoint.Taxonomy.ContentTypeSync"/>
  </ds:schemaRefs>
</ds:datastoreItem>
</file>

<file path=customXml/itemProps4.xml><?xml version="1.0" encoding="utf-8"?>
<ds:datastoreItem xmlns:ds="http://schemas.openxmlformats.org/officeDocument/2006/customXml" ds:itemID="{60D3373C-1E0A-4467-9832-FA8E819EDA21}">
  <ds:schemaRefs>
    <ds:schemaRef ds:uri="http://schemas.microsoft.com/office/2006/metadata/customXsn"/>
  </ds:schemaRefs>
</ds:datastoreItem>
</file>

<file path=customXml/itemProps5.xml><?xml version="1.0" encoding="utf-8"?>
<ds:datastoreItem xmlns:ds="http://schemas.openxmlformats.org/officeDocument/2006/customXml" ds:itemID="{61262984-C2E4-4094-80CA-8D496DD9D49C}">
  <ds:schemaRefs>
    <ds:schemaRef ds:uri="http://schemas.microsoft.com/sharepoint/events"/>
  </ds:schemaRefs>
</ds:datastoreItem>
</file>

<file path=customXml/itemProps6.xml><?xml version="1.0" encoding="utf-8"?>
<ds:datastoreItem xmlns:ds="http://schemas.openxmlformats.org/officeDocument/2006/customXml" ds:itemID="{7582682E-E53C-4C4F-A63A-DE397A32FE88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7691</Words>
  <Application>Microsoft Office PowerPoint</Application>
  <PresentationFormat>A4 (210 x 297 mm)</PresentationFormat>
  <Paragraphs>3089</Paragraphs>
  <Slides>44</Slides>
  <Notes>44</Notes>
  <HiddenSlides>0</HiddenSlides>
  <MMClips>0</MMClips>
  <ScaleCrop>false</ScaleCrop>
  <HeadingPairs>
    <vt:vector size="6" baseType="variant">
      <vt:variant>
        <vt:lpstr>Brukte skrifter</vt:lpstr>
      </vt:variant>
      <vt:variant>
        <vt:i4>7</vt:i4>
      </vt:variant>
      <vt:variant>
        <vt:lpstr>Tema</vt:lpstr>
      </vt:variant>
      <vt:variant>
        <vt:i4>4</vt:i4>
      </vt:variant>
      <vt:variant>
        <vt:lpstr>Lysbildetitler</vt:lpstr>
      </vt:variant>
      <vt:variant>
        <vt:i4>44</vt:i4>
      </vt:variant>
    </vt:vector>
  </HeadingPairs>
  <TitlesOfParts>
    <vt:vector size="55" baseType="lpstr">
      <vt:lpstr>Arial</vt:lpstr>
      <vt:lpstr>Calibri</vt:lpstr>
      <vt:lpstr>Calibri Light</vt:lpstr>
      <vt:lpstr>Century Gothic</vt:lpstr>
      <vt:lpstr>Georgia</vt:lpstr>
      <vt:lpstr>Symbol</vt:lpstr>
      <vt:lpstr>Wingdings</vt:lpstr>
      <vt:lpstr>Forsider</vt:lpstr>
      <vt:lpstr>Office-tema</vt:lpstr>
      <vt:lpstr>2_Office-tema</vt:lpstr>
      <vt:lpstr>1_Office-tema</vt:lpstr>
      <vt:lpstr>Handlingsplan 2021</vt:lpstr>
      <vt:lpstr>PowerPoint-presentasjon</vt:lpstr>
      <vt:lpstr>Strategisk plan – Administrasjon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Strategisk plan – barn og ungdom</vt:lpstr>
      <vt:lpstr>PowerPoint-presentasjon</vt:lpstr>
      <vt:lpstr>PowerPoint-presentasjon</vt:lpstr>
      <vt:lpstr>Strategisk plan – trenerforum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Strategisk plan –  Dommerutvalget</vt:lpstr>
      <vt:lpstr>PowerPoint-presentasjon</vt:lpstr>
      <vt:lpstr>PowerPoint-presentasjon</vt:lpstr>
      <vt:lpstr>PowerPoint-presentasjon</vt:lpstr>
      <vt:lpstr>Strategisk plan – Anlegg</vt:lpstr>
      <vt:lpstr>PowerPoint-presentasjon</vt:lpstr>
      <vt:lpstr>PowerPoint-presentasjon</vt:lpstr>
      <vt:lpstr>PowerPoint-presentasjon</vt:lpstr>
      <vt:lpstr>Strategisk plan – Veteranidrett</vt:lpstr>
      <vt:lpstr>PowerPoint-presentasjon</vt:lpstr>
      <vt:lpstr>Strategisk plan – Serie og statistikk</vt:lpstr>
      <vt:lpstr>PowerPoint-presentasjon</vt:lpstr>
      <vt:lpstr>PowerPoint-presentasjon</vt:lpstr>
      <vt:lpstr>Strategisk plan – verdibasert idrett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Handlingsplan 2021</dc:title>
  <dc:creator>Ebbesvik, Eddie</dc:creator>
  <cp:lastModifiedBy>Ebbesvik, Eddie</cp:lastModifiedBy>
  <cp:revision>2</cp:revision>
  <dcterms:created xsi:type="dcterms:W3CDTF">2021-04-22T14:14:47Z</dcterms:created>
  <dcterms:modified xsi:type="dcterms:W3CDTF">2021-04-22T14:17:47Z</dcterms:modified>
</cp:coreProperties>
</file>