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Override4.xml" ContentType="application/vnd.openxmlformats-officedocument.themeOverrid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15"/>
  </p:notesMasterIdLst>
  <p:sldIdLst>
    <p:sldId id="268" r:id="rId4"/>
    <p:sldId id="269" r:id="rId5"/>
    <p:sldId id="270" r:id="rId6"/>
    <p:sldId id="271" r:id="rId7"/>
    <p:sldId id="272" r:id="rId8"/>
    <p:sldId id="260" r:id="rId9"/>
    <p:sldId id="263" r:id="rId10"/>
    <p:sldId id="257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2B6F3-29AD-4209-9E98-FFD1348F9F79}" type="datetimeFigureOut">
              <a:rPr lang="nb-NO" smtClean="0"/>
              <a:t>22.01.2015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33C0E-B9ED-4F53-BE4A-C441502860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14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55141-F240-48CA-AAB7-B79F990F1283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00" y="2361600"/>
            <a:ext cx="8064500" cy="1219800"/>
          </a:xfrm>
        </p:spPr>
        <p:txBody>
          <a:bodyPr>
            <a:noAutofit/>
          </a:bodyPr>
          <a:lstStyle>
            <a:lvl1pPr algn="ctr">
              <a:defRPr sz="3800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00" y="3581400"/>
            <a:ext cx="80645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532800" y="230400"/>
            <a:ext cx="8078400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33400" y="3121200"/>
            <a:ext cx="8078400" cy="2898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7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1213200"/>
            <a:ext cx="8077200" cy="18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516000"/>
            <a:ext cx="720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966231F0-E875-468D-A18D-D87C2B60115A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6200" y="6516000"/>
            <a:ext cx="648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F3CF5620-EEDC-4174-8666-C419315B2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516000"/>
            <a:ext cx="6096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50B8-D6CF-429B-8481-481AF5F499C6}" type="datetime1">
              <a:rPr lang="nb-NO">
                <a:solidFill>
                  <a:srgbClr val="000000"/>
                </a:solidFill>
              </a:rPr>
              <a:pPr>
                <a:defRPr/>
              </a:pPr>
              <a:t>22.01.2015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D974-237C-4CE1-B1FD-71EF7B393A22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15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ACACD-A89C-41C5-AE14-EC6DD7147F61}" type="datetime1">
              <a:rPr lang="nb-NO">
                <a:solidFill>
                  <a:srgbClr val="000000"/>
                </a:solidFill>
              </a:rPr>
              <a:pPr>
                <a:defRPr/>
              </a:pPr>
              <a:t>22.01.2015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7BBE0-71E6-4AFE-B679-BEF9FB1B0D72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89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64DA8-0AD4-4039-9030-0DF537C8B97F}" type="datetime1">
              <a:rPr lang="nb-NO">
                <a:solidFill>
                  <a:srgbClr val="000000"/>
                </a:solidFill>
              </a:rPr>
              <a:pPr>
                <a:defRPr/>
              </a:pPr>
              <a:t>22.01.2015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E8F14-62C1-4917-AEA6-36997FD1FA38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12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D09EF-EE87-467E-BEA9-8E2DC3FF2B19}" type="datetime1">
              <a:rPr lang="nb-NO">
                <a:solidFill>
                  <a:srgbClr val="000000"/>
                </a:solidFill>
              </a:rPr>
              <a:pPr>
                <a:defRPr/>
              </a:pPr>
              <a:t>22.01.2015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E391-688B-4853-9F5A-9215613437C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05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A349A-FE21-4C3C-AB8E-4ED94919E4C6}" type="datetime1">
              <a:rPr lang="nb-NO">
                <a:solidFill>
                  <a:srgbClr val="000000"/>
                </a:solidFill>
              </a:rPr>
              <a:pPr>
                <a:defRPr/>
              </a:pPr>
              <a:t>22.01.2015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0745E-BF29-4E10-A14C-122CFB67BE09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2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EC430-54CF-438A-872C-04B0BEB27809}" type="datetime1">
              <a:rPr lang="nb-NO">
                <a:solidFill>
                  <a:srgbClr val="000000"/>
                </a:solidFill>
              </a:rPr>
              <a:pPr>
                <a:defRPr/>
              </a:pPr>
              <a:t>22.01.2015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C0AF8-254A-4E61-AE73-118C15F1D5FC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17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9A71-4314-41FB-A278-F9C3DA42019B}" type="datetime1">
              <a:rPr lang="nb-NO">
                <a:solidFill>
                  <a:srgbClr val="000000"/>
                </a:solidFill>
              </a:rPr>
              <a:pPr>
                <a:defRPr/>
              </a:pPr>
              <a:t>22.01.2015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4981-7353-4A79-9AB7-518001D72042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9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61EA4-978B-4E8F-8D80-F9DE1044FA3A}" type="datetime1">
              <a:rPr lang="nb-NO">
                <a:solidFill>
                  <a:srgbClr val="000000"/>
                </a:solidFill>
              </a:rPr>
              <a:pPr>
                <a:defRPr/>
              </a:pPr>
              <a:t>22.01.2015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87BCC-D605-4059-8DF3-B53EE82FF7C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02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525A1-18B5-4CC8-88FF-C8357EFF3712}" type="datetime1">
              <a:rPr lang="nb-NO">
                <a:solidFill>
                  <a:srgbClr val="000000"/>
                </a:solidFill>
              </a:rPr>
              <a:pPr>
                <a:defRPr/>
              </a:pPr>
              <a:t>22.01.2015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FCED2-E3A2-461B-AC0F-C5F67B51A173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3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50800" y="2361600"/>
            <a:ext cx="8064500" cy="1219800"/>
          </a:xfrm>
        </p:spPr>
        <p:txBody>
          <a:bodyPr>
            <a:noAutofit/>
          </a:bodyPr>
          <a:lstStyle>
            <a:lvl1pPr algn="ctr">
              <a:defRPr sz="3800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50800" y="3581400"/>
            <a:ext cx="80645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563A6-5C06-4092-8F04-81E9E591830E}" type="datetime1">
              <a:rPr lang="nb-NO">
                <a:solidFill>
                  <a:srgbClr val="000000"/>
                </a:solidFill>
              </a:rPr>
              <a:pPr>
                <a:defRPr/>
              </a:pPr>
              <a:t>22.01.2015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7F006-4C8B-4483-AE63-29995A0B562E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13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41C7F-2EB9-40C5-A0C9-D3328C77AB68}" type="datetime1">
              <a:rPr lang="nb-NO">
                <a:solidFill>
                  <a:srgbClr val="000000"/>
                </a:solidFill>
              </a:rPr>
              <a:pPr>
                <a:defRPr/>
              </a:pPr>
              <a:t>22.01.2015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6AA51-E16C-43F5-84A9-7EB5444900BD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41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65B828"/>
                </a:solidFill>
              </a:defRPr>
            </a:lvl1pPr>
          </a:lstStyle>
          <a:p>
            <a:r>
              <a:rPr lang="nb-NO" dirty="0" smtClean="0"/>
              <a:t>Heading</a:t>
            </a:r>
            <a:endParaRPr lang="nb-NO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rtlCol="0">
            <a:normAutofit/>
          </a:bodyPr>
          <a:lstStyle>
            <a:lvl2pPr>
              <a:defRPr sz="2400"/>
            </a:lvl2pPr>
            <a:lvl3pPr>
              <a:defRPr sz="2400"/>
            </a:lvl3pPr>
          </a:lstStyle>
          <a:p>
            <a:pPr lvl="1"/>
            <a:endParaRPr lang="nb-NO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01BE-477A-40FC-A3FF-779BE0754111}" type="datetime1">
              <a:rPr lang="nb-NO"/>
              <a:pPr>
                <a:defRPr/>
              </a:pPr>
              <a:t>22.01.2015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5647-97D7-4ED1-96BB-A68769464E3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511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DD88-9139-44F6-A1D2-75FE45AA71DC}" type="datetime1">
              <a:rPr lang="nb-NO"/>
              <a:pPr>
                <a:defRPr/>
              </a:pPr>
              <a:t>22.01.2015</a:t>
            </a:fld>
            <a:endParaRPr 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2C47-70DD-4636-8D6F-382A0811B08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8802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4B859-29F5-408F-8F75-346EFEB9A9C3}" type="datetime1">
              <a:rPr lang="nb-NO"/>
              <a:pPr>
                <a:defRPr/>
              </a:pPr>
              <a:t>22.01.2015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F3575-58FA-49B9-8949-74F3926E464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668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92A2-371D-4179-8515-1C8F3D94F1DE}" type="datetime1">
              <a:rPr lang="nb-NO"/>
              <a:pPr>
                <a:defRPr/>
              </a:pPr>
              <a:t>22.01.2015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53FC-FEF7-4A0E-BA9F-FB6B97271C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373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601"/>
            <a:ext cx="5486400" cy="29749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32DB-FFC0-424C-A4CF-A025C1C49914}" type="datetime1">
              <a:rPr lang="nb-NO"/>
              <a:pPr>
                <a:defRPr/>
              </a:pPr>
              <a:t>22.01.2015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AB649-B084-41E2-B7B8-F98C0894691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353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1B8C-CE1F-4493-881C-42260F556D6F}" type="datetime1">
              <a:rPr lang="nb-NO"/>
              <a:pPr>
                <a:defRPr/>
              </a:pPr>
              <a:t>22.01.2015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8091-FF54-4FA5-BF4C-35ADAB7542B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863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532800" y="1214422"/>
            <a:ext cx="8078400" cy="47863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buClr>
                <a:schemeClr val="accent6"/>
              </a:buClr>
              <a:buFont typeface="Wingdings" pitchFamily="2" charset="2"/>
              <a:buChar char=""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6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6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6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6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516000"/>
            <a:ext cx="720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966231F0-E875-468D-A18D-D87C2B60115A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6200" y="6516000"/>
            <a:ext cx="648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F3CF5620-EEDC-4174-8666-C419315B2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516000"/>
            <a:ext cx="6096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00" y="230400"/>
            <a:ext cx="8039728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32800" y="1213200"/>
            <a:ext cx="39600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00800" y="1213200"/>
            <a:ext cx="39600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516000"/>
            <a:ext cx="720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966231F0-E875-468D-A18D-D87C2B60115A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6200" y="6516000"/>
            <a:ext cx="648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F3CF5620-EEDC-4174-8666-C419315B2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516000"/>
            <a:ext cx="6096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532800" y="230400"/>
            <a:ext cx="8078400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32800" y="1213200"/>
            <a:ext cx="26208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5990400" y="1213200"/>
            <a:ext cx="2620800" cy="480600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Content Placeholder 2"/>
          <p:cNvSpPr>
            <a:spLocks noGrp="1" noChangeAspect="1"/>
          </p:cNvSpPr>
          <p:nvPr>
            <p:ph sz="half" idx="10"/>
          </p:nvPr>
        </p:nvSpPr>
        <p:spPr>
          <a:xfrm>
            <a:off x="3261600" y="1213200"/>
            <a:ext cx="26208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1752600" y="6516000"/>
            <a:ext cx="720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966231F0-E875-468D-A18D-D87C2B60115A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6200" y="6516000"/>
            <a:ext cx="648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F3CF5620-EEDC-4174-8666-C419315B2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516000"/>
            <a:ext cx="6096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00" y="230400"/>
            <a:ext cx="8078400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32800" y="1213200"/>
            <a:ext cx="45576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5198400" y="1213200"/>
            <a:ext cx="3412800" cy="480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516000"/>
            <a:ext cx="720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966231F0-E875-468D-A18D-D87C2B60115A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6200" y="6516000"/>
            <a:ext cx="648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F3CF5620-EEDC-4174-8666-C419315B2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516000"/>
            <a:ext cx="6096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2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00" y="230400"/>
            <a:ext cx="8078400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32800" y="1213200"/>
            <a:ext cx="4557600" cy="4806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5198400" y="1213200"/>
            <a:ext cx="3412800" cy="234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Picture Placeholder 5"/>
          <p:cNvSpPr>
            <a:spLocks noGrp="1" noChangeAspect="1"/>
          </p:cNvSpPr>
          <p:nvPr>
            <p:ph type="pic" sz="quarter" idx="11"/>
          </p:nvPr>
        </p:nvSpPr>
        <p:spPr>
          <a:xfrm>
            <a:off x="5198400" y="3661200"/>
            <a:ext cx="3412800" cy="234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516000"/>
            <a:ext cx="720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966231F0-E875-468D-A18D-D87C2B60115A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6200" y="6516000"/>
            <a:ext cx="648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F3CF5620-EEDC-4174-8666-C419315B2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516000"/>
            <a:ext cx="6096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532800" y="230400"/>
            <a:ext cx="8078400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33400" y="1213199"/>
            <a:ext cx="8078400" cy="2898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4219200"/>
            <a:ext cx="8077200" cy="18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516000"/>
            <a:ext cx="720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966231F0-E875-468D-A18D-D87C2B60115A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6200" y="6516000"/>
            <a:ext cx="648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F3CF5620-EEDC-4174-8666-C419315B2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516000"/>
            <a:ext cx="6096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3 Pictur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532800" y="230400"/>
            <a:ext cx="8078400" cy="846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533400" y="1213199"/>
            <a:ext cx="8078400" cy="28980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buClr>
                <a:schemeClr val="accent6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4219200"/>
            <a:ext cx="2620800" cy="18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5"/>
          <p:cNvSpPr>
            <a:spLocks noGrp="1" noChangeAspect="1"/>
          </p:cNvSpPr>
          <p:nvPr>
            <p:ph type="pic" sz="quarter" idx="11"/>
          </p:nvPr>
        </p:nvSpPr>
        <p:spPr>
          <a:xfrm>
            <a:off x="3261600" y="4219200"/>
            <a:ext cx="2620800" cy="18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5"/>
          <p:cNvSpPr>
            <a:spLocks noGrp="1" noChangeAspect="1"/>
          </p:cNvSpPr>
          <p:nvPr>
            <p:ph type="pic" sz="quarter" idx="12"/>
          </p:nvPr>
        </p:nvSpPr>
        <p:spPr>
          <a:xfrm>
            <a:off x="5990400" y="4219200"/>
            <a:ext cx="2620800" cy="18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516000"/>
            <a:ext cx="720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966231F0-E875-468D-A18D-D87C2B60115A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6200" y="6516000"/>
            <a:ext cx="648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F3CF5620-EEDC-4174-8666-C419315B2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516000"/>
            <a:ext cx="6096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2" cstate="print"/>
          <a:srcRect t="5066"/>
          <a:stretch>
            <a:fillRect/>
          </a:stretch>
        </p:blipFill>
        <p:spPr bwMode="auto">
          <a:xfrm>
            <a:off x="0" y="6092510"/>
            <a:ext cx="9144000" cy="76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800" y="230400"/>
            <a:ext cx="8078400" cy="84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4" name="Text Placeholder 13"/>
          <p:cNvSpPr>
            <a:spLocks noGrp="1" noChangeAspect="1"/>
          </p:cNvSpPr>
          <p:nvPr>
            <p:ph type="body" idx="1"/>
          </p:nvPr>
        </p:nvSpPr>
        <p:spPr>
          <a:xfrm>
            <a:off x="532800" y="1214422"/>
            <a:ext cx="8078400" cy="4805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6553200"/>
            <a:ext cx="6096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966231F0-E875-468D-A18D-D87C2B60115A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95600" y="65532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F3CF5620-EEDC-4174-8666-C419315B2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553200"/>
            <a:ext cx="12954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 cstate="print"/>
          <a:srcRect t="5066"/>
          <a:stretch>
            <a:fillRect/>
          </a:stretch>
        </p:blipFill>
        <p:spPr bwMode="auto">
          <a:xfrm>
            <a:off x="0" y="6092510"/>
            <a:ext cx="9144000" cy="76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print"/>
          <a:srcRect t="5066"/>
          <a:stretch>
            <a:fillRect/>
          </a:stretch>
        </p:blipFill>
        <p:spPr bwMode="auto">
          <a:xfrm>
            <a:off x="0" y="6092510"/>
            <a:ext cx="9144000" cy="76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 cstate="print"/>
          <a:srcRect t="5066"/>
          <a:stretch>
            <a:fillRect/>
          </a:stretch>
        </p:blipFill>
        <p:spPr bwMode="auto">
          <a:xfrm>
            <a:off x="0" y="6092510"/>
            <a:ext cx="9144000" cy="76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 cstate="print"/>
          <a:srcRect t="5066"/>
          <a:stretch>
            <a:fillRect/>
          </a:stretch>
        </p:blipFill>
        <p:spPr bwMode="auto">
          <a:xfrm>
            <a:off x="0" y="6092510"/>
            <a:ext cx="9144000" cy="76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6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0"/>
        </a:spcBef>
        <a:spcAft>
          <a:spcPts val="600"/>
        </a:spcAft>
        <a:buClr>
          <a:schemeClr val="accent6"/>
        </a:buClr>
        <a:buSzPct val="75000"/>
        <a:buFont typeface="Wingdings" pitchFamily="2" charset="2"/>
        <a:buChar char=""/>
        <a:defRPr lang="en-US" sz="1800" kern="1200" dirty="0" smtClean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0"/>
        </a:spcBef>
        <a:spcAft>
          <a:spcPts val="600"/>
        </a:spcAft>
        <a:buClr>
          <a:schemeClr val="accent6"/>
        </a:buClr>
        <a:buSzPct val="75000"/>
        <a:buFont typeface="Arial" pitchFamily="34" charset="0"/>
        <a:buChar char="–"/>
        <a:defRPr lang="en-US" sz="1600" kern="1200" dirty="0" smtClean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0"/>
        </a:spcBef>
        <a:spcAft>
          <a:spcPts val="600"/>
        </a:spcAft>
        <a:buClr>
          <a:schemeClr val="accent6"/>
        </a:buClr>
        <a:buSzPct val="75000"/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0"/>
        </a:spcBef>
        <a:spcAft>
          <a:spcPts val="600"/>
        </a:spcAft>
        <a:buClr>
          <a:schemeClr val="accent6"/>
        </a:buClr>
        <a:buSzPct val="75000"/>
        <a:buFont typeface="Arial" pitchFamily="34" charset="0"/>
        <a:buChar char="–"/>
        <a:defRPr lang="en-US" sz="1600" kern="1200" dirty="0" smtClean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0"/>
        </a:spcBef>
        <a:spcAft>
          <a:spcPts val="600"/>
        </a:spcAft>
        <a:buClr>
          <a:schemeClr val="accent6"/>
        </a:buClr>
        <a:buSzPct val="75000"/>
        <a:buFont typeface="Arial" pitchFamily="34" charset="0"/>
        <a:buChar char="•"/>
        <a:defRPr lang="nb-NO" sz="1600" kern="1200" dirty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8E0DD3-C9E2-4EB7-A177-0DE8594ABC43}" type="datetime1">
              <a:rPr lang="nb-NO">
                <a:solidFill>
                  <a:srgbClr val="000000"/>
                </a:solidFill>
                <a:ea typeface="ＭＳ Ｐゴシック" pitchFamily="-65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22.01.2015</a:t>
            </a:fld>
            <a:endParaRPr lang="nb-NO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D3CF13-C947-4F1B-9EB2-1735A5E44698}" type="slidenum">
              <a:rPr lang="nb-NO">
                <a:solidFill>
                  <a:srgbClr val="000000"/>
                </a:solidFill>
                <a:ea typeface="ＭＳ Ｐゴシック" pitchFamily="-65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70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891ECC-96B1-48CD-B72A-DC50195C1731}" type="datetime1">
              <a:rPr lang="nb-NO">
                <a:latin typeface="Arial" charset="0"/>
                <a:ea typeface="ＭＳ Ｐゴシック" pitchFamily="-65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22.01.2015</a:t>
            </a:fld>
            <a:endParaRPr lang="nb-NO">
              <a:latin typeface="Arial" charset="0"/>
              <a:ea typeface="ＭＳ Ｐゴシック" pitchFamily="-65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latin typeface="Arial" charset="0"/>
              <a:ea typeface="ＭＳ Ｐゴシック" pitchFamily="-65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69542F-E6B4-4D3C-8982-8089C23FD7A0}" type="slidenum">
              <a:rPr lang="nb-NO">
                <a:latin typeface="Arial" charset="0"/>
                <a:ea typeface="ＭＳ Ｐゴシック" pitchFamily="-65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latin typeface="Arial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392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65B828"/>
          </a:solidFill>
          <a:latin typeface="Arial Bold"/>
          <a:ea typeface="ＭＳ Ｐゴシック" pitchFamily="-112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65B828"/>
          </a:solidFill>
          <a:latin typeface="Arial Bold" pitchFamily="-112" charset="0"/>
          <a:ea typeface="ＭＳ Ｐゴシック" pitchFamily="-112" charset="-128"/>
          <a:cs typeface="Arial Bold" pitchFamily="-65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65B828"/>
          </a:solidFill>
          <a:latin typeface="Arial Bold" pitchFamily="-112" charset="0"/>
          <a:ea typeface="ＭＳ Ｐゴシック" pitchFamily="-112" charset="-128"/>
          <a:cs typeface="Arial Bold" pitchFamily="-65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65B828"/>
          </a:solidFill>
          <a:latin typeface="Arial Bold" pitchFamily="-112" charset="0"/>
          <a:ea typeface="ＭＳ Ｐゴシック" pitchFamily="-112" charset="-128"/>
          <a:cs typeface="Arial Bold" pitchFamily="-65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65B828"/>
          </a:solidFill>
          <a:latin typeface="Arial Bold" pitchFamily="-112" charset="0"/>
          <a:ea typeface="ＭＳ Ｐゴシック" pitchFamily="-112" charset="-128"/>
          <a:cs typeface="Arial Bold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>
          <a:solidFill>
            <a:srgbClr val="65B828"/>
          </a:solidFill>
          <a:latin typeface="Arial Bold" pitchFamily="-112" charset="0"/>
          <a:ea typeface="ＭＳ Ｐゴシック" pitchFamily="-112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>
          <a:solidFill>
            <a:srgbClr val="65B828"/>
          </a:solidFill>
          <a:latin typeface="Arial Bold" pitchFamily="-112" charset="0"/>
          <a:ea typeface="ＭＳ Ｐゴシック" pitchFamily="-112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>
          <a:solidFill>
            <a:srgbClr val="65B828"/>
          </a:solidFill>
          <a:latin typeface="Arial Bold" pitchFamily="-112" charset="0"/>
          <a:ea typeface="ＭＳ Ｐゴシック" pitchFamily="-112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>
          <a:solidFill>
            <a:srgbClr val="65B828"/>
          </a:solidFill>
          <a:latin typeface="Arial Bold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lassholder for innhold 4" descr="Logo_CMYK_pos_Telemark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79712" y="1"/>
            <a:ext cx="3600400" cy="3461172"/>
          </a:xfrm>
        </p:spPr>
      </p:pic>
      <p:pic>
        <p:nvPicPr>
          <p:cNvPr id="4098" name="Picture 2" descr="C:\Users\pef\Pictures\Friidrett\Kretskamp Drammen feb 2012\IMG_8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" y="3838757"/>
            <a:ext cx="4550973" cy="303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f\Pictures\Friidrett\Värdsungdomsspelen 2012\IMG_1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36" y="3838757"/>
            <a:ext cx="4528865" cy="301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Oppvarmingsfasiliteter innendørs vil øke muligheten for å arrangere store stevner og nasjonale mesterskap. </a:t>
            </a:r>
            <a:r>
              <a:rPr lang="nb-NO" dirty="0" smtClean="0"/>
              <a:t>Vil gjøre </a:t>
            </a:r>
            <a:r>
              <a:rPr lang="nb-NO" dirty="0" smtClean="0"/>
              <a:t>spesielt Urædd </a:t>
            </a:r>
            <a:r>
              <a:rPr lang="nb-NO" dirty="0"/>
              <a:t>og Porsgrunn synlig! </a:t>
            </a:r>
          </a:p>
          <a:p>
            <a:r>
              <a:rPr lang="nb-NO" dirty="0" smtClean="0"/>
              <a:t>Mulighet </a:t>
            </a:r>
            <a:r>
              <a:rPr lang="nb-NO" dirty="0"/>
              <a:t>for regionale/nasjonale samlinger </a:t>
            </a:r>
            <a:r>
              <a:rPr lang="nb-NO" dirty="0" smtClean="0"/>
              <a:t>friidrett</a:t>
            </a:r>
          </a:p>
          <a:p>
            <a:r>
              <a:rPr lang="nb-NO" dirty="0" smtClean="0"/>
              <a:t>Urædd vurderer </a:t>
            </a:r>
            <a:r>
              <a:rPr lang="nb-NO" dirty="0" smtClean="0"/>
              <a:t>å søke NM i 2017</a:t>
            </a:r>
            <a:endParaRPr lang="nb-NO" dirty="0"/>
          </a:p>
          <a:p>
            <a:r>
              <a:rPr lang="nb-NO" dirty="0"/>
              <a:t>Mulighet for </a:t>
            </a:r>
            <a:r>
              <a:rPr lang="nb-NO" dirty="0" smtClean="0"/>
              <a:t>klubber </a:t>
            </a:r>
            <a:r>
              <a:rPr lang="nb-NO" dirty="0"/>
              <a:t>å tilby kompetanse til Porsgrunns innbyggere (mosjon/folkehelse</a:t>
            </a:r>
            <a:r>
              <a:rPr lang="nb-NO" dirty="0" smtClean="0"/>
              <a:t>)</a:t>
            </a:r>
          </a:p>
          <a:p>
            <a:r>
              <a:rPr lang="nb-NO" dirty="0" smtClean="0"/>
              <a:t>En stor del av klubbene i Telemark vil benytte en hall. De lengst unna til ukentlige treninger / periodiske samlinger. De største klubbene, Urædd, Herkules og Eidanger, er så nær at en hall vil bli i daglig bruk. I tillegg vil det bli konkurranser, temasamlinger, satsingsgrupper og individuelle treninger.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</a:t>
            </a:r>
            <a:r>
              <a:rPr lang="nb-NO" dirty="0" smtClean="0"/>
              <a:t>etydning, fortsatt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97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Stor bruker</a:t>
            </a:r>
          </a:p>
          <a:p>
            <a:r>
              <a:rPr lang="nb-NO" dirty="0" smtClean="0"/>
              <a:t>Mulighet for å ta ansvarsoppgaver som dugnadsarbeid</a:t>
            </a:r>
          </a:p>
          <a:p>
            <a:r>
              <a:rPr lang="nb-NO" dirty="0" smtClean="0"/>
              <a:t>Påvirke standard og utvikling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Roller </a:t>
            </a:r>
            <a:r>
              <a:rPr lang="nb-NO" dirty="0" smtClean="0"/>
              <a:t>for Urædd som nærmeste klubb v/ny </a:t>
            </a:r>
            <a:r>
              <a:rPr lang="nb-NO" dirty="0" smtClean="0"/>
              <a:t>hall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0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Arial Bold" pitchFamily="-65" charset="0"/>
                <a:ea typeface="ＭＳ Ｐゴシック" pitchFamily="-65" charset="-128"/>
                <a:cs typeface="Arial Bold" pitchFamily="-65" charset="0"/>
              </a:rPr>
              <a:t>God bredde – mange unge,</a:t>
            </a:r>
          </a:p>
        </p:txBody>
      </p:sp>
      <p:pic>
        <p:nvPicPr>
          <p:cNvPr id="5" name="Bilde 4" descr="Hauk tar teten tvert.JPG"/>
          <p:cNvPicPr>
            <a:picLocks noChangeAspect="1"/>
          </p:cNvPicPr>
          <p:nvPr/>
        </p:nvPicPr>
        <p:blipFill rotWithShape="1">
          <a:blip r:embed="rId3" cstate="email"/>
          <a:srcRect t="20120" b="19688"/>
          <a:stretch/>
        </p:blipFill>
        <p:spPr>
          <a:xfrm>
            <a:off x="0" y="2924944"/>
            <a:ext cx="9144000" cy="38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990600"/>
          </a:xfrm>
        </p:spPr>
        <p:txBody>
          <a:bodyPr/>
          <a:lstStyle/>
          <a:p>
            <a:r>
              <a:rPr lang="nb-NO" dirty="0"/>
              <a:t>b</a:t>
            </a:r>
            <a:r>
              <a:rPr lang="nb-NO" dirty="0" smtClean="0"/>
              <a:t>lir til topper og ungdommer som satser</a:t>
            </a:r>
            <a:endParaRPr lang="nb-NO" dirty="0"/>
          </a:p>
        </p:txBody>
      </p:sp>
      <p:pic>
        <p:nvPicPr>
          <p:cNvPr id="1026" name="Picture 2" descr="IMG_77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8133"/>
            <a:ext cx="7956376" cy="529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2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8319819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5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0425" y="181337"/>
            <a:ext cx="8229600" cy="990600"/>
          </a:xfrm>
        </p:spPr>
        <p:txBody>
          <a:bodyPr/>
          <a:lstStyle/>
          <a:p>
            <a:r>
              <a:rPr lang="nb-NO" dirty="0" smtClean="0"/>
              <a:t>Høy kvalitet på friidrett året rundt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82" y="1700808"/>
            <a:ext cx="618503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68223" y="1139280"/>
            <a:ext cx="737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b-NO" sz="2400" b="1" dirty="0" smtClean="0">
                <a:solidFill>
                  <a:srgbClr val="5CA526"/>
                </a:solidFill>
                <a:latin typeface="Arial" charset="0"/>
                <a:ea typeface="ＭＳ Ｐゴシック" pitchFamily="-65" charset="-128"/>
              </a:rPr>
              <a:t>Nødvendig for både rekruttering, bredde og topp.</a:t>
            </a:r>
            <a:endParaRPr lang="nb-NO" sz="2400" b="1" dirty="0">
              <a:solidFill>
                <a:srgbClr val="5CA526"/>
              </a:solidFill>
              <a:latin typeface="Arial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76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800" y="980728"/>
            <a:ext cx="8078400" cy="5218393"/>
          </a:xfrm>
        </p:spPr>
        <p:txBody>
          <a:bodyPr/>
          <a:lstStyle/>
          <a:p>
            <a:r>
              <a:rPr lang="nb-NO" dirty="0" smtClean="0"/>
              <a:t>De fleste klubber har tilgang på gode </a:t>
            </a:r>
            <a:r>
              <a:rPr lang="nb-NO" dirty="0" smtClean="0"/>
              <a:t>fasiliteter for utendørs </a:t>
            </a:r>
            <a:r>
              <a:rPr lang="nb-NO" dirty="0" smtClean="0"/>
              <a:t>trening. Ikke alle i alle øvelser. </a:t>
            </a:r>
            <a:r>
              <a:rPr lang="nb-NO" dirty="0" err="1" smtClean="0"/>
              <a:t>F.eks</a:t>
            </a:r>
            <a:r>
              <a:rPr lang="nb-NO" dirty="0" smtClean="0"/>
              <a:t> mangler Urædd erstatningsanlegg </a:t>
            </a:r>
            <a:r>
              <a:rPr lang="nb-NO" dirty="0" smtClean="0"/>
              <a:t>for slegge/diskos etter bygging av kunstgressbane fotball</a:t>
            </a:r>
          </a:p>
          <a:p>
            <a:r>
              <a:rPr lang="nb-NO" dirty="0" smtClean="0"/>
              <a:t>God rekruttering over mange år.</a:t>
            </a:r>
          </a:p>
          <a:p>
            <a:pPr lvl="1"/>
            <a:r>
              <a:rPr lang="nb-NO" dirty="0" smtClean="0"/>
              <a:t>Oppsving fra ca. tidlig på 2000-tallet.</a:t>
            </a:r>
          </a:p>
          <a:p>
            <a:pPr lvl="1"/>
            <a:r>
              <a:rPr lang="nb-NO" dirty="0" smtClean="0"/>
              <a:t>Urædd beste </a:t>
            </a:r>
            <a:r>
              <a:rPr lang="nb-NO" dirty="0" smtClean="0"/>
              <a:t>klubb under </a:t>
            </a:r>
            <a:r>
              <a:rPr lang="nb-NO" dirty="0" err="1" smtClean="0"/>
              <a:t>Tyrvinglekene</a:t>
            </a:r>
            <a:r>
              <a:rPr lang="nb-NO" dirty="0" smtClean="0"/>
              <a:t> 2008 og 2009</a:t>
            </a:r>
          </a:p>
          <a:p>
            <a:pPr lvl="1"/>
            <a:r>
              <a:rPr lang="nb-NO" dirty="0" smtClean="0"/>
              <a:t>Urædd beste </a:t>
            </a:r>
            <a:r>
              <a:rPr lang="nb-NO" dirty="0" smtClean="0"/>
              <a:t>klubb under UM 2009</a:t>
            </a:r>
          </a:p>
          <a:p>
            <a:pPr lvl="1"/>
            <a:r>
              <a:rPr lang="nb-NO" dirty="0" smtClean="0"/>
              <a:t>Mange individuelle medaljer i nasjonale mesterskap over flere </a:t>
            </a:r>
            <a:r>
              <a:rPr lang="nb-NO" dirty="0" smtClean="0"/>
              <a:t>år.</a:t>
            </a:r>
            <a:endParaRPr lang="nb-NO" dirty="0" smtClean="0"/>
          </a:p>
          <a:p>
            <a:pPr lvl="1"/>
            <a:r>
              <a:rPr lang="nb-NO" dirty="0" smtClean="0"/>
              <a:t>Flere stafettmedaljer i nasjonale mesterskap over flere </a:t>
            </a:r>
            <a:r>
              <a:rPr lang="nb-NO" dirty="0" smtClean="0"/>
              <a:t>år.</a:t>
            </a:r>
            <a:endParaRPr lang="nb-NO" dirty="0" smtClean="0"/>
          </a:p>
          <a:p>
            <a:pPr lvl="1"/>
            <a:r>
              <a:rPr lang="nb-NO" dirty="0" smtClean="0"/>
              <a:t>Flere utøvere </a:t>
            </a:r>
            <a:r>
              <a:rPr lang="nb-NO" dirty="0"/>
              <a:t>som satser seriøst inn i </a:t>
            </a:r>
            <a:r>
              <a:rPr lang="nb-NO" dirty="0" smtClean="0"/>
              <a:t>senioralder.</a:t>
            </a:r>
            <a:endParaRPr lang="nb-NO" dirty="0" smtClean="0"/>
          </a:p>
          <a:p>
            <a:pPr lvl="1"/>
            <a:r>
              <a:rPr lang="nb-NO" dirty="0" smtClean="0"/>
              <a:t>Klubber i Telemark arrangerer nasjonale stevner, </a:t>
            </a:r>
            <a:r>
              <a:rPr lang="nb-NO" dirty="0" smtClean="0"/>
              <a:t>DNB Idrettsleker </a:t>
            </a:r>
            <a:r>
              <a:rPr lang="nb-NO" dirty="0" smtClean="0"/>
              <a:t>mm.</a:t>
            </a:r>
            <a:endParaRPr lang="nb-NO" dirty="0" smtClean="0"/>
          </a:p>
          <a:p>
            <a:r>
              <a:rPr lang="nb-NO" dirty="0" smtClean="0"/>
              <a:t>Solid trenerkompetanse for alle aldersgrupper og for alle øvelser</a:t>
            </a:r>
          </a:p>
          <a:p>
            <a:pPr lvl="1"/>
            <a:r>
              <a:rPr lang="nb-NO" dirty="0" smtClean="0"/>
              <a:t>Urædd er sentral i stavhopp med </a:t>
            </a:r>
            <a:r>
              <a:rPr lang="nb-NO" dirty="0" err="1" smtClean="0"/>
              <a:t>facebookgruppe</a:t>
            </a:r>
            <a:r>
              <a:rPr lang="nb-NO" dirty="0" smtClean="0"/>
              <a:t> </a:t>
            </a:r>
            <a:r>
              <a:rPr lang="nb-NO" dirty="0" smtClean="0"/>
              <a:t>norsk stavhoppmiljø</a:t>
            </a:r>
          </a:p>
          <a:p>
            <a:r>
              <a:rPr lang="nb-NO" dirty="0" smtClean="0"/>
              <a:t>Urædd er en aktiv </a:t>
            </a:r>
            <a:r>
              <a:rPr lang="nb-NO" dirty="0" smtClean="0"/>
              <a:t>stevnearrangør</a:t>
            </a:r>
          </a:p>
          <a:p>
            <a:r>
              <a:rPr lang="nb-NO" dirty="0" smtClean="0"/>
              <a:t>Urædd har ca</a:t>
            </a:r>
            <a:r>
              <a:rPr lang="nb-NO" dirty="0" smtClean="0"/>
              <a:t>. 160 </a:t>
            </a:r>
            <a:r>
              <a:rPr lang="nb-NO" dirty="0" smtClean="0"/>
              <a:t>medlemmer, balansert økonomi og stor </a:t>
            </a:r>
            <a:r>
              <a:rPr lang="nb-NO" dirty="0"/>
              <a:t>tillit i </a:t>
            </a:r>
            <a:r>
              <a:rPr lang="nb-NO" dirty="0" smtClean="0"/>
              <a:t>nærmiljøet.</a:t>
            </a:r>
            <a:endParaRPr lang="nb-NO" dirty="0" smtClean="0"/>
          </a:p>
          <a:p>
            <a:pPr lvl="1">
              <a:buNone/>
            </a:pPr>
            <a:endParaRPr lang="nb-NO" dirty="0" smtClean="0"/>
          </a:p>
          <a:p>
            <a:endParaRPr lang="nb-NO" dirty="0" smtClean="0"/>
          </a:p>
          <a:p>
            <a:pPr lvl="1"/>
            <a:endParaRPr lang="nb-NO" dirty="0" smtClean="0"/>
          </a:p>
          <a:p>
            <a:endParaRPr lang="nb-NO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800" y="62720"/>
            <a:ext cx="8078400" cy="846000"/>
          </a:xfrm>
        </p:spPr>
        <p:txBody>
          <a:bodyPr/>
          <a:lstStyle/>
          <a:p>
            <a:r>
              <a:rPr lang="nb-NO" dirty="0" smtClean="0"/>
              <a:t>Dagens situasjon for </a:t>
            </a:r>
            <a:r>
              <a:rPr lang="nb-NO" dirty="0" smtClean="0"/>
              <a:t>Telemark friidrett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800" y="1052736"/>
            <a:ext cx="8078400" cy="5094898"/>
          </a:xfrm>
        </p:spPr>
        <p:txBody>
          <a:bodyPr/>
          <a:lstStyle/>
          <a:p>
            <a:r>
              <a:rPr lang="nb-NO" dirty="0" smtClean="0"/>
              <a:t>Lokale treningsmuligheter </a:t>
            </a:r>
            <a:r>
              <a:rPr lang="nb-NO" dirty="0" smtClean="0"/>
              <a:t>friidrett i området </a:t>
            </a:r>
            <a:r>
              <a:rPr lang="nb-NO" dirty="0" smtClean="0"/>
              <a:t>:</a:t>
            </a:r>
          </a:p>
          <a:p>
            <a:pPr lvl="1"/>
            <a:r>
              <a:rPr lang="nb-NO" dirty="0" err="1" smtClean="0"/>
              <a:t>Uræddhallen</a:t>
            </a:r>
            <a:r>
              <a:rPr lang="nb-NO" dirty="0" smtClean="0"/>
              <a:t> – håndballhall med mulighet for </a:t>
            </a:r>
          </a:p>
          <a:p>
            <a:pPr lvl="2"/>
            <a:r>
              <a:rPr lang="nb-NO" dirty="0" smtClean="0"/>
              <a:t>Basistrening</a:t>
            </a:r>
          </a:p>
          <a:p>
            <a:pPr lvl="2"/>
            <a:r>
              <a:rPr lang="nb-NO" dirty="0" smtClean="0"/>
              <a:t>Noe stavhopp (provisorisk)</a:t>
            </a:r>
          </a:p>
          <a:p>
            <a:pPr lvl="1"/>
            <a:r>
              <a:rPr lang="nb-NO" dirty="0" smtClean="0"/>
              <a:t>Eidangerhallen – håndballhall med mulighet for </a:t>
            </a:r>
          </a:p>
          <a:p>
            <a:pPr lvl="2"/>
            <a:r>
              <a:rPr lang="nb-NO" dirty="0" smtClean="0"/>
              <a:t>Basistrening, </a:t>
            </a:r>
          </a:p>
          <a:p>
            <a:pPr lvl="2"/>
            <a:r>
              <a:rPr lang="nb-NO" dirty="0"/>
              <a:t>L</a:t>
            </a:r>
            <a:r>
              <a:rPr lang="nb-NO" dirty="0" smtClean="0"/>
              <a:t>øpetrening 60m</a:t>
            </a:r>
          </a:p>
          <a:p>
            <a:pPr lvl="2"/>
            <a:r>
              <a:rPr lang="nb-NO" dirty="0" smtClean="0"/>
              <a:t>Kulestøt</a:t>
            </a:r>
          </a:p>
          <a:p>
            <a:pPr lvl="2"/>
            <a:r>
              <a:rPr lang="nb-NO" dirty="0" smtClean="0"/>
              <a:t>Lengde, men upraktisk løsning</a:t>
            </a:r>
          </a:p>
          <a:p>
            <a:pPr lvl="1"/>
            <a:r>
              <a:rPr lang="nb-NO" dirty="0" smtClean="0"/>
              <a:t>Skjærgårdshallen (Langesund) med mulighet for løpetrening 60 m (Hardt tartandekke 4 baner bak nett for innendørsfotballbane)</a:t>
            </a:r>
          </a:p>
          <a:p>
            <a:r>
              <a:rPr lang="nb-NO" dirty="0" smtClean="0"/>
              <a:t>Dårlig kapasitet pga. lite </a:t>
            </a:r>
            <a:r>
              <a:rPr lang="nb-NO" dirty="0"/>
              <a:t>tilgang på treningstider </a:t>
            </a:r>
            <a:r>
              <a:rPr lang="nb-NO" dirty="0" smtClean="0"/>
              <a:t>vinterstid. </a:t>
            </a:r>
            <a:endParaRPr lang="nb-NO" dirty="0"/>
          </a:p>
          <a:p>
            <a:r>
              <a:rPr lang="nb-NO" dirty="0" smtClean="0"/>
              <a:t>Dårlig </a:t>
            </a:r>
            <a:r>
              <a:rPr lang="nb-NO" dirty="0"/>
              <a:t>fasiliteter, nedslitt og lite funksjonelt for utøvelse av </a:t>
            </a:r>
            <a:r>
              <a:rPr lang="nb-NO" dirty="0" smtClean="0"/>
              <a:t>friidretten </a:t>
            </a:r>
          </a:p>
          <a:p>
            <a:r>
              <a:rPr lang="nb-NO" dirty="0" smtClean="0"/>
              <a:t>Rigging av utstyr tar bort verdifull tid under treningene, og sliter på utstyret</a:t>
            </a:r>
            <a:endParaRPr lang="nb-NO" dirty="0"/>
          </a:p>
          <a:p>
            <a:r>
              <a:rPr lang="nb-NO" dirty="0" smtClean="0"/>
              <a:t>Begrensede </a:t>
            </a:r>
            <a:r>
              <a:rPr lang="nb-NO" dirty="0"/>
              <a:t>muligheter til å gjennomføre </a:t>
            </a:r>
            <a:r>
              <a:rPr lang="nb-NO" dirty="0" smtClean="0"/>
              <a:t>tekniske øvelser 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800" y="44624"/>
            <a:ext cx="8078400" cy="846000"/>
          </a:xfrm>
        </p:spPr>
        <p:txBody>
          <a:bodyPr/>
          <a:lstStyle/>
          <a:p>
            <a:r>
              <a:rPr lang="nb-NO" dirty="0" smtClean="0"/>
              <a:t>Dagens situasjon, fortsatt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7622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Begrensede </a:t>
            </a:r>
            <a:r>
              <a:rPr lang="nb-NO" dirty="0" smtClean="0"/>
              <a:t>løpstreningsmuligheter for annet enn 60m. For lengre sprint og intervaller, må man løpe </a:t>
            </a:r>
            <a:r>
              <a:rPr lang="nb-NO" dirty="0"/>
              <a:t>ute på glatte veier, fare for sikkerhet </a:t>
            </a:r>
            <a:endParaRPr lang="nb-NO" dirty="0" smtClean="0"/>
          </a:p>
          <a:p>
            <a:r>
              <a:rPr lang="nb-NO" dirty="0" smtClean="0"/>
              <a:t>Dårlig </a:t>
            </a:r>
            <a:r>
              <a:rPr lang="nb-NO" dirty="0"/>
              <a:t>mulighet for vekst pga. dårlig </a:t>
            </a:r>
            <a:r>
              <a:rPr lang="nb-NO" dirty="0" smtClean="0"/>
              <a:t>kapasitet</a:t>
            </a:r>
            <a:endParaRPr lang="nb-NO" dirty="0"/>
          </a:p>
          <a:p>
            <a:r>
              <a:rPr lang="nb-NO" dirty="0" smtClean="0"/>
              <a:t>Dårlig </a:t>
            </a:r>
            <a:r>
              <a:rPr lang="nb-NO" dirty="0"/>
              <a:t>underlag gir belastningsskader, reduserer motivasjonen til utøverne </a:t>
            </a:r>
          </a:p>
          <a:p>
            <a:r>
              <a:rPr lang="nb-NO" dirty="0" smtClean="0"/>
              <a:t>Vi tiltrekker </a:t>
            </a:r>
            <a:r>
              <a:rPr lang="nb-NO" dirty="0"/>
              <a:t>ikke nye utøvere/studenter fra andre </a:t>
            </a:r>
            <a:r>
              <a:rPr lang="nb-NO" dirty="0" smtClean="0"/>
              <a:t>regioner/byer til Grenlandsområdet. </a:t>
            </a:r>
            <a:endParaRPr lang="nb-NO" dirty="0"/>
          </a:p>
          <a:p>
            <a:r>
              <a:rPr lang="nb-NO" dirty="0" smtClean="0"/>
              <a:t>Status </a:t>
            </a:r>
            <a:r>
              <a:rPr lang="nb-NO" dirty="0" smtClean="0"/>
              <a:t>utøvere </a:t>
            </a:r>
            <a:r>
              <a:rPr lang="nb-NO" dirty="0" smtClean="0"/>
              <a:t>og klubber i Telemark pr</a:t>
            </a:r>
            <a:r>
              <a:rPr lang="nb-NO" dirty="0" smtClean="0"/>
              <a:t>. </a:t>
            </a:r>
            <a:r>
              <a:rPr lang="nb-NO" dirty="0" smtClean="0"/>
              <a:t>2014 :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r>
              <a:rPr lang="en-US" dirty="0" err="1" smtClean="0"/>
              <a:t>Frafallsproblematikken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vesentlig</a:t>
            </a:r>
            <a:r>
              <a:rPr lang="en-US" dirty="0" smtClean="0"/>
              <a:t>,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våre</a:t>
            </a:r>
            <a:r>
              <a:rPr lang="en-US" dirty="0" smtClean="0"/>
              <a:t> </a:t>
            </a:r>
            <a:r>
              <a:rPr lang="en-US" dirty="0" err="1" smtClean="0"/>
              <a:t>eldste</a:t>
            </a:r>
            <a:r>
              <a:rPr lang="en-US" dirty="0" smtClean="0"/>
              <a:t> </a:t>
            </a:r>
            <a:r>
              <a:rPr lang="nb-NO" dirty="0"/>
              <a:t>utøvere drar fra Porsgrunn og Grenland! </a:t>
            </a:r>
            <a:r>
              <a:rPr lang="nb-NO" dirty="0" smtClean="0"/>
              <a:t>Mangel på helårs gode treningsfasiliteter er en viktig del av grunnen.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Dagens situasjon, </a:t>
            </a:r>
            <a:r>
              <a:rPr lang="nb-NO" dirty="0" smtClean="0"/>
              <a:t>fortsatt</a:t>
            </a:r>
            <a:endParaRPr lang="en-US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01231"/>
              </p:ext>
            </p:extLst>
          </p:nvPr>
        </p:nvGraphicFramePr>
        <p:xfrm>
          <a:off x="1259632" y="3933056"/>
          <a:ext cx="5849620" cy="963930"/>
        </p:xfrm>
        <a:graphic>
          <a:graphicData uri="http://schemas.openxmlformats.org/drawingml/2006/table">
            <a:tbl>
              <a:tblPr firstRow="1" firstCol="1" bandRow="1"/>
              <a:tblGrid>
                <a:gridCol w="1949450"/>
                <a:gridCol w="1950085"/>
                <a:gridCol w="19500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b="1" kern="50">
                          <a:effectLst/>
                          <a:latin typeface="Calibri"/>
                          <a:ea typeface="Calibri"/>
                          <a:cs typeface="Times New Roman"/>
                        </a:rPr>
                        <a:t>Årstall</a:t>
                      </a:r>
                      <a:endParaRPr lang="nb-NO" sz="1100" kern="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b="1" kern="5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Registrerte klubber</a:t>
                      </a:r>
                      <a:endParaRPr lang="nb-NO" sz="1100" kern="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b="1" kern="5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Antall medlemmer</a:t>
                      </a:r>
                      <a:endParaRPr lang="nb-NO" sz="1100" kern="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kern="5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kern="5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kern="50">
                          <a:effectLst/>
                          <a:latin typeface="Calibri"/>
                          <a:ea typeface="Calibri"/>
                          <a:cs typeface="Times New Roman"/>
                        </a:rPr>
                        <a:t>1430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kern="5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kern="5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kern="50">
                          <a:effectLst/>
                          <a:latin typeface="Calibri"/>
                          <a:ea typeface="Calibri"/>
                          <a:cs typeface="Times New Roman"/>
                        </a:rPr>
                        <a:t>1655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kern="5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kern="5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kern="50">
                          <a:effectLst/>
                          <a:latin typeface="Calibri"/>
                          <a:ea typeface="Calibri"/>
                          <a:cs typeface="Times New Roman"/>
                        </a:rPr>
                        <a:t>1687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kern="5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kern="5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kern="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800" y="1124744"/>
            <a:ext cx="8078400" cy="5022890"/>
          </a:xfrm>
        </p:spPr>
        <p:txBody>
          <a:bodyPr/>
          <a:lstStyle/>
          <a:p>
            <a:r>
              <a:rPr lang="nb-NO" dirty="0" smtClean="0"/>
              <a:t>Innendørs treningsfasiliteter som gir mulighet for vinterstid </a:t>
            </a:r>
          </a:p>
          <a:p>
            <a:pPr lvl="1"/>
            <a:r>
              <a:rPr lang="nb-NO" dirty="0" smtClean="0"/>
              <a:t>Å trene de fleste tekniske øvelser</a:t>
            </a:r>
          </a:p>
          <a:p>
            <a:pPr lvl="1"/>
            <a:r>
              <a:rPr lang="nb-NO" dirty="0" smtClean="0"/>
              <a:t>Å trene både kort- og langsprint </a:t>
            </a:r>
          </a:p>
          <a:p>
            <a:pPr lvl="1"/>
            <a:r>
              <a:rPr lang="nb-NO" dirty="0" smtClean="0"/>
              <a:t>Å trene mellomdistanse og evt. lengre løp, intervaller</a:t>
            </a:r>
          </a:p>
          <a:p>
            <a:pPr lvl="1"/>
            <a:r>
              <a:rPr lang="nb-NO" dirty="0"/>
              <a:t>Flere kan trene </a:t>
            </a:r>
            <a:r>
              <a:rPr lang="nb-NO" dirty="0" smtClean="0"/>
              <a:t>samtidig, og heve nivå og intensitet</a:t>
            </a:r>
          </a:p>
          <a:p>
            <a:pPr lvl="1"/>
            <a:r>
              <a:rPr lang="nb-NO" dirty="0" smtClean="0"/>
              <a:t>Generelt bedre kvalitet på treningene</a:t>
            </a:r>
          </a:p>
          <a:p>
            <a:pPr lvl="1"/>
            <a:r>
              <a:rPr lang="nb-NO" dirty="0" smtClean="0"/>
              <a:t>Bedre kapasitet</a:t>
            </a:r>
          </a:p>
          <a:p>
            <a:r>
              <a:rPr lang="nb-NO" dirty="0" smtClean="0"/>
              <a:t>Teknisk </a:t>
            </a:r>
            <a:r>
              <a:rPr lang="nb-NO" dirty="0"/>
              <a:t>utstyr står permanent </a:t>
            </a:r>
            <a:r>
              <a:rPr lang="nb-NO" dirty="0" smtClean="0"/>
              <a:t>fremme</a:t>
            </a:r>
          </a:p>
          <a:p>
            <a:pPr lvl="1"/>
            <a:r>
              <a:rPr lang="nb-NO" dirty="0" smtClean="0"/>
              <a:t>Spart tid og energi</a:t>
            </a:r>
          </a:p>
          <a:p>
            <a:pPr lvl="1"/>
            <a:r>
              <a:rPr lang="nb-NO" dirty="0" smtClean="0"/>
              <a:t>Mindre belastning av utstyr</a:t>
            </a:r>
          </a:p>
          <a:p>
            <a:r>
              <a:rPr lang="nb-NO" dirty="0" smtClean="0"/>
              <a:t>Vi beholder </a:t>
            </a:r>
            <a:r>
              <a:rPr lang="nb-NO" dirty="0"/>
              <a:t>utøverne lengre i aktivitet utover ungdomstiden </a:t>
            </a:r>
            <a:endParaRPr lang="nb-NO" dirty="0" smtClean="0"/>
          </a:p>
          <a:p>
            <a:r>
              <a:rPr lang="nb-NO" dirty="0" smtClean="0"/>
              <a:t>Mindre risiko for skader</a:t>
            </a:r>
          </a:p>
          <a:p>
            <a:r>
              <a:rPr lang="nb-NO" dirty="0" smtClean="0"/>
              <a:t>Motiverende for trenerne</a:t>
            </a:r>
          </a:p>
          <a:p>
            <a:r>
              <a:rPr lang="nb-NO" dirty="0" smtClean="0"/>
              <a:t>Reduserer behovet for treningssamlinger andre steder</a:t>
            </a:r>
            <a:endParaRPr lang="nb-NO" dirty="0"/>
          </a:p>
          <a:p>
            <a:r>
              <a:rPr lang="nb-NO" dirty="0" smtClean="0"/>
              <a:t>Sikrer framtiden til </a:t>
            </a:r>
            <a:r>
              <a:rPr lang="nb-NO" dirty="0" smtClean="0"/>
              <a:t>klubber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Porsgrunn Arena / </a:t>
            </a:r>
            <a:r>
              <a:rPr lang="nb-NO" dirty="0" smtClean="0"/>
              <a:t>Friidrettshall - betydning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94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ara">
  <a:themeElements>
    <a:clrScheme name="Yara Green">
      <a:dk1>
        <a:srgbClr val="000000"/>
      </a:dk1>
      <a:lt1>
        <a:srgbClr val="FFFFFF"/>
      </a:lt1>
      <a:dk2>
        <a:srgbClr val="000000"/>
      </a:dk2>
      <a:lt2>
        <a:srgbClr val="EFE9E5"/>
      </a:lt2>
      <a:accent1>
        <a:srgbClr val="E2E477"/>
      </a:accent1>
      <a:accent2>
        <a:srgbClr val="C2CC23"/>
      </a:accent2>
      <a:accent3>
        <a:srgbClr val="78A22F"/>
      </a:accent3>
      <a:accent4>
        <a:srgbClr val="FFCF01"/>
      </a:accent4>
      <a:accent5>
        <a:srgbClr val="F89828"/>
      </a:accent5>
      <a:accent6>
        <a:srgbClr val="78A22F"/>
      </a:accent6>
      <a:hlink>
        <a:srgbClr val="0000FF"/>
      </a:hlink>
      <a:folHlink>
        <a:srgbClr val="800080"/>
      </a:folHlink>
    </a:clrScheme>
    <a:fontScheme name="Yar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 utforming">
  <a:themeElements>
    <a:clrScheme name="1_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YaraGreen">
    <a:dk1>
      <a:srgbClr val="000000"/>
    </a:dk1>
    <a:lt1>
      <a:srgbClr val="FFFFFF"/>
    </a:lt1>
    <a:dk2>
      <a:srgbClr val="000000"/>
    </a:dk2>
    <a:lt2>
      <a:srgbClr val="EFE9E5"/>
    </a:lt2>
    <a:accent1>
      <a:srgbClr val="E2E477"/>
    </a:accent1>
    <a:accent2>
      <a:srgbClr val="C2CC23"/>
    </a:accent2>
    <a:accent3>
      <a:srgbClr val="78A22F"/>
    </a:accent3>
    <a:accent4>
      <a:srgbClr val="FFCF01"/>
    </a:accent4>
    <a:accent5>
      <a:srgbClr val="F89828"/>
    </a:accent5>
    <a:accent6>
      <a:srgbClr val="78A22F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YaraGreen">
    <a:dk1>
      <a:srgbClr val="000000"/>
    </a:dk1>
    <a:lt1>
      <a:srgbClr val="FFFFFF"/>
    </a:lt1>
    <a:dk2>
      <a:srgbClr val="000000"/>
    </a:dk2>
    <a:lt2>
      <a:srgbClr val="EFE9E5"/>
    </a:lt2>
    <a:accent1>
      <a:srgbClr val="E2E477"/>
    </a:accent1>
    <a:accent2>
      <a:srgbClr val="C2CC23"/>
    </a:accent2>
    <a:accent3>
      <a:srgbClr val="78A22F"/>
    </a:accent3>
    <a:accent4>
      <a:srgbClr val="FFCF01"/>
    </a:accent4>
    <a:accent5>
      <a:srgbClr val="F89828"/>
    </a:accent5>
    <a:accent6>
      <a:srgbClr val="78A22F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YaraGreen">
    <a:dk1>
      <a:srgbClr val="000000"/>
    </a:dk1>
    <a:lt1>
      <a:srgbClr val="FFFFFF"/>
    </a:lt1>
    <a:dk2>
      <a:srgbClr val="000000"/>
    </a:dk2>
    <a:lt2>
      <a:srgbClr val="EFE9E5"/>
    </a:lt2>
    <a:accent1>
      <a:srgbClr val="E2E477"/>
    </a:accent1>
    <a:accent2>
      <a:srgbClr val="C2CC23"/>
    </a:accent2>
    <a:accent3>
      <a:srgbClr val="78A22F"/>
    </a:accent3>
    <a:accent4>
      <a:srgbClr val="FFCF01"/>
    </a:accent4>
    <a:accent5>
      <a:srgbClr val="F89828"/>
    </a:accent5>
    <a:accent6>
      <a:srgbClr val="78A22F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YaraGreen">
    <a:dk1>
      <a:srgbClr val="000000"/>
    </a:dk1>
    <a:lt1>
      <a:srgbClr val="FFFFFF"/>
    </a:lt1>
    <a:dk2>
      <a:srgbClr val="000000"/>
    </a:dk2>
    <a:lt2>
      <a:srgbClr val="EFE9E5"/>
    </a:lt2>
    <a:accent1>
      <a:srgbClr val="E2E477"/>
    </a:accent1>
    <a:accent2>
      <a:srgbClr val="C2CC23"/>
    </a:accent2>
    <a:accent3>
      <a:srgbClr val="78A22F"/>
    </a:accent3>
    <a:accent4>
      <a:srgbClr val="FFCF01"/>
    </a:accent4>
    <a:accent5>
      <a:srgbClr val="F89828"/>
    </a:accent5>
    <a:accent6>
      <a:srgbClr val="78A22F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04F923C746A4478426CB92FFBE3975" ma:contentTypeVersion="1" ma:contentTypeDescription="Opprett et nytt dokument." ma:contentTypeScope="" ma:versionID="b83a1e29a263256697ee86a249525e6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7d8b363b3fb2829a9b71c2ac15b220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47D67F-14D5-475F-AEF2-0417FB9DB320}"/>
</file>

<file path=customXml/itemProps2.xml><?xml version="1.0" encoding="utf-8"?>
<ds:datastoreItem xmlns:ds="http://schemas.openxmlformats.org/officeDocument/2006/customXml" ds:itemID="{BAD2D110-0F3F-4C39-8D08-91BD0F3B1874}"/>
</file>

<file path=customXml/itemProps3.xml><?xml version="1.0" encoding="utf-8"?>
<ds:datastoreItem xmlns:ds="http://schemas.openxmlformats.org/officeDocument/2006/customXml" ds:itemID="{E14745DC-E1B1-4781-8095-7084EB797A2A}"/>
</file>

<file path=docProps/app.xml><?xml version="1.0" encoding="utf-8"?>
<Properties xmlns="http://schemas.openxmlformats.org/officeDocument/2006/extended-properties" xmlns:vt="http://schemas.openxmlformats.org/officeDocument/2006/docPropsVTypes">
  <Template>Yara</Template>
  <TotalTime>23</TotalTime>
  <Words>595</Words>
  <Application>Microsoft Office PowerPoint</Application>
  <PresentationFormat>Skjermfremvisning (4:3)</PresentationFormat>
  <Paragraphs>90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Yara</vt:lpstr>
      <vt:lpstr>1_Standard utforming</vt:lpstr>
      <vt:lpstr>1_Office Theme</vt:lpstr>
      <vt:lpstr>PowerPoint-presentasjon</vt:lpstr>
      <vt:lpstr>God bredde – mange unge,</vt:lpstr>
      <vt:lpstr>blir til topper og ungdommer som satser</vt:lpstr>
      <vt:lpstr>PowerPoint-presentasjon</vt:lpstr>
      <vt:lpstr>Høy kvalitet på friidrett året rundt</vt:lpstr>
      <vt:lpstr>Dagens situasjon for Telemark friidrett</vt:lpstr>
      <vt:lpstr>Dagens situasjon, fortsatt</vt:lpstr>
      <vt:lpstr>Dagens situasjon, fortsatt</vt:lpstr>
      <vt:lpstr>Porsgrunn Arena / Friidrettshall - betydning</vt:lpstr>
      <vt:lpstr>betydning, fortsatt</vt:lpstr>
      <vt:lpstr>Roller for Urædd som nærmeste klubb v/ny hall</vt:lpstr>
    </vt:vector>
  </TitlesOfParts>
  <Company>Yara International 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Trenermøte 6. november 2012</dc:title>
  <dc:creator>Oddvar Gjerde</dc:creator>
  <cp:lastModifiedBy>Per Espen Fjeld</cp:lastModifiedBy>
  <cp:revision>32</cp:revision>
  <dcterms:created xsi:type="dcterms:W3CDTF">2012-11-05T20:00:41Z</dcterms:created>
  <dcterms:modified xsi:type="dcterms:W3CDTF">2015-01-22T08:30:22Z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0x0101005904F923C746A4478426CB92FFBE3975</vt:lpwstr>
  </property>
</Properties>
</file>