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85" r:id="rId4"/>
    <p:sldId id="262" r:id="rId5"/>
    <p:sldId id="263" r:id="rId6"/>
    <p:sldId id="264" r:id="rId7"/>
    <p:sldId id="280" r:id="rId8"/>
    <p:sldId id="281" r:id="rId9"/>
    <p:sldId id="272" r:id="rId10"/>
    <p:sldId id="283" r:id="rId11"/>
    <p:sldId id="273" r:id="rId12"/>
    <p:sldId id="274" r:id="rId13"/>
    <p:sldId id="268" r:id="rId14"/>
    <p:sldId id="275" r:id="rId15"/>
    <p:sldId id="277" r:id="rId16"/>
    <p:sldId id="269" r:id="rId17"/>
    <p:sldId id="278" r:id="rId18"/>
    <p:sldId id="282" r:id="rId19"/>
    <p:sldId id="279" r:id="rId20"/>
    <p:sldId id="284" r:id="rId21"/>
  </p:sldIdLst>
  <p:sldSz cx="9144000" cy="6858000" type="screen4x3"/>
  <p:notesSz cx="6735763" cy="9866313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D3C190B-F395-439E-97DA-B9DB6CECA965}" type="datetimeFigureOut">
              <a:rPr lang="nb-NO" smtClean="0"/>
              <a:pPr/>
              <a:t>21.01.2012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CD2F804A-7C33-470A-A8A9-A5F471AB3AE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E0DB425-971F-433B-8AF5-C93D09BF2458}" type="datetimeFigureOut">
              <a:rPr lang="nb-NO" smtClean="0"/>
              <a:pPr/>
              <a:t>21.01.2012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4E4D179-BA4D-4F24-83AF-BDC1DF87655C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51E82-68E1-48F3-86B9-BEB1B42E4995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4D179-BA4D-4F24-83AF-BDC1DF87655C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7F1A74-760F-4B38-9508-7A27859F566E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E53F-2B44-42E6-8AD2-617A0206441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5D2DE-E9E9-4970-B92A-0BD5DC12213A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C872-8855-48E2-87AA-1A167473905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040A8-0839-4944-8622-D1CB1C694DB1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13C3-0CD6-440B-9E9E-93D4CA7BF40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BC296-E95F-427A-BC42-8A4877B3A29D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8CB0-7F7F-4585-8B50-2A23D655F2A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E79A3B-EBDB-4574-AB4D-E6F7A0273FEB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03A35-6087-4E2A-9115-6A5BBCF831B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DEF142-A75F-44E5-AD3F-6C454FBFFFBD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38EAE-1471-4213-B3BC-3AC3D505229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C964A-80C0-49FC-B3C4-B87B1B798BA1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0DBE-191B-4C75-BF7F-1735DA9209D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6363A-0CA4-4CB0-9BD6-55051B73477E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EB465-3381-4262-B782-EAA14771F55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FCC20-1DC2-497E-9DB6-81DA1F9E7B3D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A9C95-2426-4251-B436-4AF08E9014A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439CE-EF59-4B0C-952B-B376602C066C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2C3D9-7A56-4DA6-A08C-27C4457CE59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BD2C7-D64C-4DCE-B028-024CC32EDB72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792AC-A631-4DCE-9761-2C9178FD6D7A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207962C-7A6B-4A18-9507-4BE9C9E0DFCC}" type="datetime1">
              <a:rPr lang="nb-NO"/>
              <a:pPr/>
              <a:t>21.01.2012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0FEBDBC-628B-488F-9BB7-81E5D1630663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4161750" indent="-24161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eknikk%20-%20Korrekt%20gang.gif" TargetMode="External"/><Relationship Id="rId2" Type="http://schemas.openxmlformats.org/officeDocument/2006/relationships/hyperlink" Target="Film-feil%20teknikk.wm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m-H&#229;vard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jelpefil%20Kappgang-trenar.ppt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/wikipedia/commons/b/b1/Figure_skating_pictogram.svg" TargetMode="External"/><Relationship Id="rId2" Type="http://schemas.openxmlformats.org/officeDocument/2006/relationships/hyperlink" Target="/wikipedia/commons/3/3d/Ski_jumping_pictogram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hyperlink" Target="http://no.wikipedia.org/wiki/Fil:Freestyle_skiing_pictogram.svg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hyperlink" Target="/wikipedia/commons/b/b5/Olympic_pictogram_Gymnastics_(artistic)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eile%20stege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Film-steg.wmv" TargetMode="External"/><Relationship Id="rId4" Type="http://schemas.openxmlformats.org/officeDocument/2006/relationships/hyperlink" Target="Sving-fase%20l&#248;p-kappgang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Teknikk%20-%20manglande%20kontakt%20sakte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knikk%20-%20Korrekt%20gang.gif" TargetMode="External"/><Relationship Id="rId5" Type="http://schemas.openxmlformats.org/officeDocument/2006/relationships/image" Target="../media/image18.png"/><Relationship Id="rId4" Type="http://schemas.openxmlformats.org/officeDocument/2006/relationships/hyperlink" Target="Teknikk%20-%20manglande%20kontakt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Teknikk%20-%20kneb&#248;y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knikk%20-%20Korrekt%20gang.gif" TargetMode="External"/><Relationship Id="rId5" Type="http://schemas.openxmlformats.org/officeDocument/2006/relationships/image" Target="../media/image2.jpeg"/><Relationship Id="rId4" Type="http://schemas.openxmlformats.org/officeDocument/2006/relationships/hyperlink" Target="Teknikk%20-%20kneb&#248;y%20sakte.g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:\Bergen\Kappgang\Bilder til opplæring\knestre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73991">
            <a:off x="6732348" y="5708849"/>
            <a:ext cx="596359" cy="1071921"/>
          </a:xfrm>
          <a:prstGeom prst="rect">
            <a:avLst/>
          </a:prstGeom>
          <a:noFill/>
        </p:spPr>
      </p:pic>
      <p:pic>
        <p:nvPicPr>
          <p:cNvPr id="4" name="Picture 2" descr="J:\Bergen\Kappgang\Bilder til opplæring\markkontak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84073">
            <a:off x="384620" y="5707777"/>
            <a:ext cx="586805" cy="104620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7872" t="3326" r="7379" b="8835"/>
          <a:stretch>
            <a:fillRect/>
          </a:stretch>
        </p:blipFill>
        <p:spPr bwMode="auto">
          <a:xfrm>
            <a:off x="0" y="-539081"/>
            <a:ext cx="9183998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 txBox="1">
            <a:spLocks/>
          </p:cNvSpPr>
          <p:nvPr/>
        </p:nvSpPr>
        <p:spPr bwMode="auto">
          <a:xfrm>
            <a:off x="1331640" y="5435918"/>
            <a:ext cx="8964488" cy="91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nb-NO" sz="4400" dirty="0" err="1" smtClean="0">
                <a:latin typeface="Arial Bold" pitchFamily="-111" charset="0"/>
              </a:rPr>
              <a:t>Dommar</a:t>
            </a:r>
            <a:r>
              <a:rPr lang="nb-NO" sz="4400" dirty="0" smtClean="0">
                <a:latin typeface="Arial Bold" pitchFamily="-111" charset="0"/>
              </a:rPr>
              <a:t> i kappgang</a:t>
            </a:r>
            <a:endParaRPr lang="nb-NO" sz="4400" dirty="0">
              <a:latin typeface="Arial Bold" pitchFamily="-111" charset="0"/>
            </a:endParaRPr>
          </a:p>
        </p:txBody>
      </p:sp>
      <p:pic>
        <p:nvPicPr>
          <p:cNvPr id="7170" name="Bilde 2" descr="NF_LogoPos_rgb.jpg"/>
          <p:cNvPicPr>
            <a:picLocks noChangeAspect="1" noChangeArrowheads="1"/>
          </p:cNvPicPr>
          <p:nvPr/>
        </p:nvPicPr>
        <p:blipFill>
          <a:blip r:embed="rId5"/>
          <a:srcRect r="11144"/>
          <a:stretch>
            <a:fillRect/>
          </a:stretch>
        </p:blipFill>
        <p:spPr bwMode="auto">
          <a:xfrm>
            <a:off x="7816168" y="5435918"/>
            <a:ext cx="1148320" cy="11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 txBox="1">
            <a:spLocks/>
          </p:cNvSpPr>
          <p:nvPr/>
        </p:nvSpPr>
        <p:spPr bwMode="auto">
          <a:xfrm>
            <a:off x="457200" y="1828800"/>
            <a:ext cx="7354888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0CB2ADA-3281-468E-98DB-9E5031EB9A45}" type="datetime1">
              <a:rPr lang="nb-NO" sz="1000" smtClean="0">
                <a:ea typeface="ＭＳ Ｐゴシック"/>
                <a:cs typeface="Arial" pitchFamily="34" charset="0"/>
              </a:rPr>
              <a:pPr/>
              <a:t>21.01.2012</a:t>
            </a:fld>
            <a:endParaRPr lang="nb-NO" sz="1000" smtClean="0">
              <a:ea typeface="ＭＳ Ｐゴシック"/>
              <a:cs typeface="Arial" pitchFamily="34" charset="0"/>
            </a:endParaRP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>
                <a:solidFill>
                  <a:srgbClr val="65B828"/>
                </a:solidFill>
                <a:latin typeface="Arial Bold"/>
              </a:rPr>
              <a:t>Utsiktsplass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542096-2CF9-4FB6-855B-B376165F6157}" type="slidenum">
              <a:rPr lang="nb-NO" smtClean="0">
                <a:ea typeface="ＭＳ Ｐゴシック"/>
                <a:cs typeface="ＭＳ Ｐゴシック"/>
              </a:rPr>
              <a:pPr/>
              <a:t>10</a:t>
            </a:fld>
            <a:endParaRPr lang="nb-NO" smtClean="0">
              <a:ea typeface="ＭＳ Ｐゴシック"/>
              <a:cs typeface="ＭＳ Ｐゴシック"/>
            </a:endParaRPr>
          </a:p>
        </p:txBody>
      </p:sp>
      <p:sp>
        <p:nvSpPr>
          <p:cNvPr id="11270" name="Rektangel 7"/>
          <p:cNvSpPr>
            <a:spLocks noChangeArrowheads="1"/>
          </p:cNvSpPr>
          <p:nvPr/>
        </p:nvSpPr>
        <p:spPr bwMode="auto">
          <a:xfrm>
            <a:off x="457200" y="222885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457200" y="2228850"/>
            <a:ext cx="7632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 err="1"/>
              <a:t>Dommaren</a:t>
            </a:r>
            <a:r>
              <a:rPr lang="nb-NO" dirty="0"/>
              <a:t> må </a:t>
            </a:r>
            <a:r>
              <a:rPr lang="nb-NO" dirty="0" err="1"/>
              <a:t>finna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eigna utsiktsplass i sitt område</a:t>
            </a:r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r>
              <a:rPr lang="nb-NO" dirty="0"/>
              <a:t>NB – vær </a:t>
            </a:r>
            <a:r>
              <a:rPr lang="nb-NO" dirty="0" err="1"/>
              <a:t>synleg</a:t>
            </a:r>
            <a:r>
              <a:rPr lang="nb-NO" dirty="0"/>
              <a:t>,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gøym</a:t>
            </a:r>
            <a:r>
              <a:rPr lang="nb-NO" dirty="0"/>
              <a:t> deg for </a:t>
            </a:r>
            <a:r>
              <a:rPr lang="nb-NO" dirty="0" err="1"/>
              <a:t>utøvarane</a:t>
            </a:r>
            <a:endParaRPr lang="nb-NO" dirty="0"/>
          </a:p>
          <a:p>
            <a:pPr>
              <a:buFont typeface="Arial" pitchFamily="34" charset="0"/>
              <a:buChar char="•"/>
            </a:pPr>
            <a:r>
              <a:rPr lang="nb-NO" dirty="0"/>
              <a:t>Sjå om mulig </a:t>
            </a:r>
            <a:r>
              <a:rPr lang="nb-NO" dirty="0" err="1"/>
              <a:t>utøvaren</a:t>
            </a:r>
            <a:r>
              <a:rPr lang="nb-NO" dirty="0"/>
              <a:t> frå begge sider for å </a:t>
            </a:r>
            <a:r>
              <a:rPr lang="nb-NO" dirty="0" err="1"/>
              <a:t>observera</a:t>
            </a:r>
            <a:r>
              <a:rPr lang="nb-NO" dirty="0"/>
              <a:t> betre</a:t>
            </a:r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</p:txBody>
      </p:sp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3"/>
          <a:srcRect l="6689" t="19943" r="32756" b="15881"/>
          <a:stretch>
            <a:fillRect/>
          </a:stretch>
        </p:blipFill>
        <p:spPr bwMode="auto">
          <a:xfrm>
            <a:off x="1116013" y="2663825"/>
            <a:ext cx="439261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Dømming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11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9" name="Rektangel 8"/>
          <p:cNvSpPr/>
          <p:nvPr/>
        </p:nvSpPr>
        <p:spPr>
          <a:xfrm>
            <a:off x="457200" y="1691561"/>
            <a:ext cx="86868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sz="1500" dirty="0" smtClean="0"/>
              <a:t>Døm </a:t>
            </a:r>
            <a:r>
              <a:rPr lang="nb-NO" sz="1500" u="sng" dirty="0" smtClean="0"/>
              <a:t>separat</a:t>
            </a:r>
            <a:r>
              <a:rPr lang="nb-NO" sz="1500" dirty="0" smtClean="0"/>
              <a:t> for </a:t>
            </a:r>
            <a:r>
              <a:rPr lang="nb-NO" sz="1500" dirty="0" err="1" smtClean="0"/>
              <a:t>dei</a:t>
            </a:r>
            <a:r>
              <a:rPr lang="nb-NO" sz="1500" dirty="0" smtClean="0"/>
              <a:t> to </a:t>
            </a:r>
            <a:r>
              <a:rPr lang="nb-NO" sz="1500" dirty="0" err="1" smtClean="0"/>
              <a:t>delane</a:t>
            </a:r>
            <a:r>
              <a:rPr lang="nb-NO" sz="1500" dirty="0" smtClean="0"/>
              <a:t> av gangdefinisjonen (kontakt – strekk)</a:t>
            </a:r>
          </a:p>
          <a:p>
            <a:pPr lvl="0">
              <a:buFont typeface="Arial" pitchFamily="34" charset="0"/>
              <a:buChar char="•"/>
            </a:pPr>
            <a:endParaRPr lang="nb-NO" sz="1500" dirty="0" smtClean="0"/>
          </a:p>
          <a:p>
            <a:pPr lvl="0">
              <a:buFont typeface="Arial" pitchFamily="34" charset="0"/>
              <a:buChar char="•"/>
            </a:pPr>
            <a:r>
              <a:rPr lang="nb-NO" sz="1500" dirty="0" smtClean="0"/>
              <a:t>Når ser at </a:t>
            </a:r>
            <a:r>
              <a:rPr lang="nb-NO" sz="1500" dirty="0" err="1" smtClean="0"/>
              <a:t>utøvaren</a:t>
            </a:r>
            <a:r>
              <a:rPr lang="nb-NO" sz="1500" dirty="0" smtClean="0"/>
              <a:t> sin teknikk er i ferd med å </a:t>
            </a:r>
            <a:r>
              <a:rPr lang="nb-NO" sz="1500" dirty="0" err="1" smtClean="0"/>
              <a:t>bryta</a:t>
            </a:r>
            <a:r>
              <a:rPr lang="nb-NO" sz="1500" dirty="0" smtClean="0"/>
              <a:t> </a:t>
            </a:r>
            <a:r>
              <a:rPr lang="nb-NO" sz="1500" dirty="0" err="1" smtClean="0"/>
              <a:t>ein</a:t>
            </a:r>
            <a:r>
              <a:rPr lang="nb-NO" sz="1500" dirty="0" smtClean="0"/>
              <a:t> av </a:t>
            </a:r>
            <a:r>
              <a:rPr lang="nb-NO" sz="1500" dirty="0" err="1" smtClean="0"/>
              <a:t>delane</a:t>
            </a:r>
            <a:r>
              <a:rPr lang="nb-NO" sz="1500" dirty="0" smtClean="0"/>
              <a:t> av</a:t>
            </a:r>
            <a:br>
              <a:rPr lang="nb-NO" sz="1500" dirty="0" smtClean="0"/>
            </a:br>
            <a:r>
              <a:rPr lang="nb-NO" sz="1500" dirty="0" smtClean="0"/>
              <a:t>gangdefinisjonen, viser han </a:t>
            </a:r>
            <a:r>
              <a:rPr lang="nb-NO" sz="1500" dirty="0" err="1" smtClean="0"/>
              <a:t>utøvaren</a:t>
            </a:r>
            <a:r>
              <a:rPr lang="nb-NO" sz="1500" dirty="0" smtClean="0"/>
              <a:t> gul spake</a:t>
            </a:r>
          </a:p>
          <a:p>
            <a:pPr lvl="0">
              <a:buFont typeface="Arial" pitchFamily="34" charset="0"/>
              <a:buChar char="•"/>
            </a:pPr>
            <a:endParaRPr lang="nb-NO" sz="1500" dirty="0" smtClean="0"/>
          </a:p>
          <a:p>
            <a:pPr>
              <a:buFont typeface="Arial" pitchFamily="34" charset="0"/>
              <a:buChar char="•"/>
            </a:pPr>
            <a:r>
              <a:rPr lang="nb-NO" sz="1500" b="1" dirty="0" smtClean="0"/>
              <a:t>Tips til </a:t>
            </a:r>
            <a:r>
              <a:rPr lang="nb-NO" sz="1500" b="1" dirty="0" err="1" smtClean="0"/>
              <a:t>utøvar</a:t>
            </a:r>
            <a:r>
              <a:rPr lang="nb-NO" sz="1500" b="1" dirty="0" smtClean="0"/>
              <a:t> – ”Rett deg etter </a:t>
            </a:r>
            <a:r>
              <a:rPr lang="nb-NO" sz="1500" b="1" dirty="0" err="1" smtClean="0"/>
              <a:t>dommaren</a:t>
            </a:r>
            <a:r>
              <a:rPr lang="nb-NO" sz="1500" b="1" dirty="0" smtClean="0"/>
              <a:t> sin advarsel (gul spake) så unngår du </a:t>
            </a:r>
            <a:r>
              <a:rPr lang="nb-NO" sz="1500" b="1" dirty="0" err="1" smtClean="0"/>
              <a:t>meir</a:t>
            </a:r>
            <a:r>
              <a:rPr lang="nb-NO" sz="1500" b="1" dirty="0" smtClean="0"/>
              <a:t> trøbbel”</a:t>
            </a:r>
          </a:p>
          <a:p>
            <a:pPr>
              <a:buFont typeface="Arial" pitchFamily="34" charset="0"/>
              <a:buChar char="•"/>
            </a:pPr>
            <a:endParaRPr lang="nb-NO" sz="1500" b="1" dirty="0" smtClean="0"/>
          </a:p>
          <a:p>
            <a:pPr lvl="0">
              <a:buFont typeface="Arial" pitchFamily="34" charset="0"/>
              <a:buChar char="•"/>
            </a:pPr>
            <a:r>
              <a:rPr lang="nb-NO" sz="1500" dirty="0" smtClean="0"/>
              <a:t>Viss </a:t>
            </a:r>
            <a:r>
              <a:rPr lang="nb-NO" sz="1500" dirty="0" err="1" smtClean="0"/>
              <a:t>dommaren</a:t>
            </a:r>
            <a:r>
              <a:rPr lang="nb-NO" sz="1500" dirty="0" smtClean="0"/>
              <a:t> er </a:t>
            </a:r>
            <a:r>
              <a:rPr lang="nb-NO" sz="1500" b="1" dirty="0" smtClean="0"/>
              <a:t>heilt sikker </a:t>
            </a:r>
            <a:r>
              <a:rPr lang="nb-NO" sz="1500" dirty="0" smtClean="0"/>
              <a:t>på at </a:t>
            </a:r>
            <a:r>
              <a:rPr lang="nb-NO" sz="1500" dirty="0" err="1" smtClean="0"/>
              <a:t>utøvaren</a:t>
            </a:r>
            <a:r>
              <a:rPr lang="nb-NO" sz="1500" dirty="0" smtClean="0"/>
              <a:t> bryt </a:t>
            </a:r>
            <a:r>
              <a:rPr lang="nb-NO" sz="1500" dirty="0" err="1" smtClean="0"/>
              <a:t>ein</a:t>
            </a:r>
            <a:r>
              <a:rPr lang="nb-NO" sz="1500" dirty="0" smtClean="0"/>
              <a:t> av </a:t>
            </a:r>
            <a:r>
              <a:rPr lang="nb-NO" sz="1500" dirty="0" err="1" smtClean="0"/>
              <a:t>delane</a:t>
            </a:r>
            <a:r>
              <a:rPr lang="nb-NO" sz="1500" dirty="0" smtClean="0"/>
              <a:t> av gangdefinisjonen (og som det </a:t>
            </a:r>
            <a:r>
              <a:rPr lang="nb-NO" sz="1500" dirty="0" err="1" smtClean="0"/>
              <a:t>tidlegare</a:t>
            </a:r>
            <a:r>
              <a:rPr lang="nb-NO" sz="1500" dirty="0" smtClean="0"/>
              <a:t> er gitt gul spake for), skriv han </a:t>
            </a:r>
            <a:r>
              <a:rPr lang="nb-NO" sz="1500" dirty="0" err="1" smtClean="0"/>
              <a:t>raudt</a:t>
            </a:r>
            <a:r>
              <a:rPr lang="nb-NO" sz="1500" dirty="0" smtClean="0"/>
              <a:t> kort.</a:t>
            </a:r>
          </a:p>
          <a:p>
            <a:pPr lvl="0">
              <a:buFont typeface="Arial" pitchFamily="34" charset="0"/>
              <a:buChar char="•"/>
            </a:pPr>
            <a:endParaRPr lang="nb-NO" sz="1500" dirty="0" smtClean="0"/>
          </a:p>
          <a:p>
            <a:pPr lvl="0">
              <a:buFont typeface="Arial" pitchFamily="34" charset="0"/>
              <a:buChar char="•"/>
            </a:pPr>
            <a:r>
              <a:rPr lang="nb-NO" sz="1500" dirty="0" smtClean="0"/>
              <a:t>Når </a:t>
            </a:r>
            <a:r>
              <a:rPr lang="nb-NO" sz="1500" dirty="0" err="1" smtClean="0"/>
              <a:t>ein</a:t>
            </a:r>
            <a:r>
              <a:rPr lang="nb-NO" sz="1500" dirty="0" smtClean="0"/>
              <a:t> </a:t>
            </a:r>
            <a:r>
              <a:rPr lang="nb-NO" sz="1500" dirty="0" err="1" smtClean="0"/>
              <a:t>dommar</a:t>
            </a:r>
            <a:r>
              <a:rPr lang="nb-NO" sz="1500" dirty="0" smtClean="0"/>
              <a:t> har skrive </a:t>
            </a:r>
            <a:r>
              <a:rPr lang="nb-NO" sz="1500" dirty="0" err="1" smtClean="0"/>
              <a:t>raudt</a:t>
            </a:r>
            <a:r>
              <a:rPr lang="nb-NO" sz="1500" dirty="0" smtClean="0"/>
              <a:t> kort på </a:t>
            </a:r>
            <a:r>
              <a:rPr lang="nb-NO" sz="1500" dirty="0" err="1" smtClean="0"/>
              <a:t>ein</a:t>
            </a:r>
            <a:r>
              <a:rPr lang="nb-NO" sz="1500" dirty="0" smtClean="0"/>
              <a:t> </a:t>
            </a:r>
            <a:r>
              <a:rPr lang="nb-NO" sz="1500" dirty="0" err="1" smtClean="0"/>
              <a:t>utøvar</a:t>
            </a:r>
            <a:r>
              <a:rPr lang="nb-NO" sz="1500" dirty="0" smtClean="0"/>
              <a:t>, </a:t>
            </a:r>
            <a:r>
              <a:rPr lang="nb-NO" sz="1500" dirty="0" err="1" smtClean="0"/>
              <a:t>sluttar</a:t>
            </a:r>
            <a:r>
              <a:rPr lang="nb-NO" sz="1500" dirty="0" smtClean="0"/>
              <a:t> </a:t>
            </a:r>
            <a:r>
              <a:rPr lang="nb-NO" sz="1500" dirty="0" err="1" smtClean="0"/>
              <a:t>dommaren</a:t>
            </a:r>
            <a:r>
              <a:rPr lang="nb-NO" sz="1500" dirty="0" smtClean="0"/>
              <a:t> å </a:t>
            </a:r>
            <a:r>
              <a:rPr lang="nb-NO" sz="1500" dirty="0" err="1" smtClean="0"/>
              <a:t>dømma</a:t>
            </a:r>
            <a:r>
              <a:rPr lang="nb-NO" sz="1500" dirty="0" smtClean="0"/>
              <a:t> denne </a:t>
            </a:r>
            <a:r>
              <a:rPr lang="nb-NO" sz="1500" dirty="0" err="1" smtClean="0"/>
              <a:t>utøvaren</a:t>
            </a:r>
            <a:endParaRPr lang="nb-NO" sz="1500" dirty="0" smtClean="0"/>
          </a:p>
          <a:p>
            <a:pPr lvl="0">
              <a:buFont typeface="Arial" pitchFamily="34" charset="0"/>
              <a:buChar char="•"/>
            </a:pPr>
            <a:endParaRPr lang="nb-NO" sz="1400" dirty="0" smtClean="0"/>
          </a:p>
          <a:p>
            <a:pPr lvl="0">
              <a:buFont typeface="Arial" pitchFamily="34" charset="0"/>
              <a:buChar char="•"/>
            </a:pPr>
            <a:r>
              <a:rPr lang="nb-NO" sz="1300" dirty="0" err="1" smtClean="0"/>
              <a:t>Dommaren</a:t>
            </a:r>
            <a:r>
              <a:rPr lang="nb-NO" sz="1300" dirty="0" smtClean="0"/>
              <a:t> kan visa </a:t>
            </a:r>
            <a:r>
              <a:rPr lang="nb-NO" sz="1300" dirty="0" err="1" smtClean="0"/>
              <a:t>ein</a:t>
            </a:r>
            <a:r>
              <a:rPr lang="nb-NO" sz="1300" dirty="0" smtClean="0"/>
              <a:t> gul spake for kontakt og </a:t>
            </a:r>
            <a:r>
              <a:rPr lang="nb-NO" sz="1300" dirty="0" err="1" smtClean="0"/>
              <a:t>ein</a:t>
            </a:r>
            <a:r>
              <a:rPr lang="nb-NO" sz="1300" dirty="0" smtClean="0"/>
              <a:t> gul spake for strekk til same </a:t>
            </a:r>
            <a:r>
              <a:rPr lang="nb-NO" sz="1300" dirty="0" err="1" smtClean="0"/>
              <a:t>utøvar</a:t>
            </a:r>
            <a:r>
              <a:rPr lang="nb-NO" sz="1300" dirty="0" smtClean="0"/>
              <a:t>, </a:t>
            </a:r>
            <a:r>
              <a:rPr lang="nb-NO" sz="1300" dirty="0" err="1" smtClean="0"/>
              <a:t>utan</a:t>
            </a:r>
            <a:r>
              <a:rPr lang="nb-NO" sz="1300" dirty="0" smtClean="0"/>
              <a:t> at det resulterer i </a:t>
            </a:r>
            <a:r>
              <a:rPr lang="nb-NO" sz="1300" dirty="0" err="1" smtClean="0"/>
              <a:t>raudt</a:t>
            </a:r>
            <a:r>
              <a:rPr lang="nb-NO" sz="1300" dirty="0" smtClean="0"/>
              <a:t> kort. </a:t>
            </a:r>
            <a:r>
              <a:rPr lang="nb-NO" sz="1300" dirty="0" err="1" smtClean="0"/>
              <a:t>Raudt</a:t>
            </a:r>
            <a:r>
              <a:rPr lang="nb-NO" sz="1300" dirty="0" smtClean="0"/>
              <a:t> kort </a:t>
            </a:r>
            <a:r>
              <a:rPr lang="nb-NO" sz="1300" dirty="0" err="1" smtClean="0"/>
              <a:t>berre</a:t>
            </a:r>
            <a:r>
              <a:rPr lang="nb-NO" sz="1300" dirty="0" smtClean="0"/>
              <a:t> viss </a:t>
            </a:r>
            <a:r>
              <a:rPr lang="nb-NO" sz="1300" dirty="0" err="1" smtClean="0"/>
              <a:t>utøvaren</a:t>
            </a:r>
            <a:r>
              <a:rPr lang="nb-NO" sz="1300" dirty="0" smtClean="0"/>
              <a:t> held fram med å </a:t>
            </a:r>
            <a:r>
              <a:rPr lang="nb-NO" sz="1300" dirty="0" err="1" smtClean="0"/>
              <a:t>bryta</a:t>
            </a:r>
            <a:r>
              <a:rPr lang="nb-NO" sz="1300" dirty="0" smtClean="0"/>
              <a:t> den av </a:t>
            </a:r>
            <a:r>
              <a:rPr lang="nb-NO" sz="1300" dirty="0" err="1" smtClean="0"/>
              <a:t>reglane</a:t>
            </a:r>
            <a:r>
              <a:rPr lang="nb-NO" sz="1300" dirty="0" smtClean="0"/>
              <a:t> det </a:t>
            </a:r>
            <a:r>
              <a:rPr lang="nb-NO" sz="1300" dirty="0" err="1" smtClean="0"/>
              <a:t>tidlegare</a:t>
            </a:r>
            <a:r>
              <a:rPr lang="nb-NO" sz="1300" dirty="0" smtClean="0"/>
              <a:t> er gitt gul spake for</a:t>
            </a:r>
          </a:p>
          <a:p>
            <a:pPr lvl="0">
              <a:buFont typeface="Arial" pitchFamily="34" charset="0"/>
              <a:buChar char="•"/>
            </a:pPr>
            <a:endParaRPr lang="nb-NO" sz="1300" dirty="0" smtClean="0"/>
          </a:p>
          <a:p>
            <a:pPr lvl="0">
              <a:buFont typeface="Arial" pitchFamily="34" charset="0"/>
              <a:buChar char="•"/>
            </a:pPr>
            <a:r>
              <a:rPr lang="nb-NO" sz="1300" dirty="0" smtClean="0"/>
              <a:t>Viss første </a:t>
            </a:r>
            <a:r>
              <a:rPr lang="nb-NO" sz="1300" dirty="0" err="1" smtClean="0"/>
              <a:t>brot</a:t>
            </a:r>
            <a:r>
              <a:rPr lang="nb-NO" sz="1300" dirty="0" smtClean="0"/>
              <a:t> er grovt nok, kan </a:t>
            </a:r>
            <a:r>
              <a:rPr lang="nb-NO" sz="1300" dirty="0" err="1" smtClean="0"/>
              <a:t>ein</a:t>
            </a:r>
            <a:r>
              <a:rPr lang="nb-NO" sz="1300" dirty="0" smtClean="0"/>
              <a:t> skriva </a:t>
            </a:r>
            <a:r>
              <a:rPr lang="nb-NO" sz="1300" dirty="0" err="1" smtClean="0"/>
              <a:t>raudt</a:t>
            </a:r>
            <a:r>
              <a:rPr lang="nb-NO" sz="1300" dirty="0" smtClean="0"/>
              <a:t> kort </a:t>
            </a:r>
            <a:r>
              <a:rPr lang="nb-NO" sz="1300" dirty="0" err="1" smtClean="0"/>
              <a:t>utan</a:t>
            </a:r>
            <a:r>
              <a:rPr lang="nb-NO" sz="1300" dirty="0" smtClean="0"/>
              <a:t> først å gi gul spake. Men det skjer svært </a:t>
            </a:r>
            <a:r>
              <a:rPr lang="nb-NO" sz="1300" dirty="0" err="1" smtClean="0"/>
              <a:t>sjeldan</a:t>
            </a:r>
            <a:endParaRPr lang="nb-NO" sz="1300" dirty="0" smtClean="0"/>
          </a:p>
          <a:p>
            <a:pPr lvl="0">
              <a:buFont typeface="Arial" pitchFamily="34" charset="0"/>
              <a:buChar char="•"/>
            </a:pPr>
            <a:endParaRPr lang="nb-NO" sz="1300" dirty="0" smtClean="0"/>
          </a:p>
        </p:txBody>
      </p:sp>
      <p:pic>
        <p:nvPicPr>
          <p:cNvPr id="6146" name="Picture 2" descr="J:\Bergen\Kappgang\Bilder til opplæring\markkontak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2256" y="1691561"/>
            <a:ext cx="586805" cy="1046203"/>
          </a:xfrm>
          <a:prstGeom prst="rect">
            <a:avLst/>
          </a:prstGeom>
          <a:noFill/>
        </p:spPr>
      </p:pic>
      <p:pic>
        <p:nvPicPr>
          <p:cNvPr id="6147" name="Picture 3" descr="J:\Bergen\Kappgang\Bilder til opplæring\knestrek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9061" y="1665843"/>
            <a:ext cx="596359" cy="1071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200" dirty="0" err="1" smtClean="0">
                <a:solidFill>
                  <a:srgbClr val="65B828"/>
                </a:solidFill>
                <a:latin typeface="Arial Bold" pitchFamily="-111" charset="0"/>
              </a:rPr>
              <a:t>Berre</a:t>
            </a:r>
            <a:r>
              <a:rPr lang="nb-NO" sz="3200" dirty="0" smtClean="0">
                <a:solidFill>
                  <a:srgbClr val="65B828"/>
                </a:solidFill>
                <a:latin typeface="Arial Bold" pitchFamily="-111" charset="0"/>
              </a:rPr>
              <a:t> </a:t>
            </a:r>
            <a:r>
              <a:rPr lang="nb-NO" sz="3200" dirty="0" err="1" smtClean="0">
                <a:solidFill>
                  <a:srgbClr val="65B828"/>
                </a:solidFill>
                <a:latin typeface="Arial Bold" pitchFamily="-111" charset="0"/>
              </a:rPr>
              <a:t>overdommar</a:t>
            </a:r>
            <a:r>
              <a:rPr lang="nb-NO" sz="3200" dirty="0" smtClean="0">
                <a:solidFill>
                  <a:srgbClr val="65B828"/>
                </a:solidFill>
                <a:latin typeface="Arial Bold" pitchFamily="-111" charset="0"/>
              </a:rPr>
              <a:t> kan </a:t>
            </a:r>
            <a:r>
              <a:rPr lang="nb-NO" sz="3200" dirty="0" err="1" smtClean="0">
                <a:solidFill>
                  <a:srgbClr val="65B828"/>
                </a:solidFill>
                <a:latin typeface="Arial Bold" pitchFamily="-111" charset="0"/>
              </a:rPr>
              <a:t>diskvalifisera</a:t>
            </a:r>
            <a:endParaRPr lang="nb-NO" sz="32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12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9" name="Rektangel 8"/>
          <p:cNvSpPr/>
          <p:nvPr/>
        </p:nvSpPr>
        <p:spPr>
          <a:xfrm>
            <a:off x="457200" y="2228672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Overdommar</a:t>
            </a:r>
            <a:r>
              <a:rPr lang="nb-NO" dirty="0" smtClean="0"/>
              <a:t> mottar </a:t>
            </a:r>
            <a:r>
              <a:rPr lang="nb-NO" dirty="0" err="1" smtClean="0"/>
              <a:t>raude</a:t>
            </a:r>
            <a:r>
              <a:rPr lang="nb-NO" dirty="0" smtClean="0"/>
              <a:t> kort frå </a:t>
            </a:r>
            <a:r>
              <a:rPr lang="nb-NO" dirty="0" err="1" smtClean="0"/>
              <a:t>dei</a:t>
            </a:r>
            <a:r>
              <a:rPr lang="nb-NO" dirty="0" smtClean="0"/>
              <a:t> andre </a:t>
            </a:r>
            <a:r>
              <a:rPr lang="nb-NO" dirty="0" err="1" smtClean="0"/>
              <a:t>dommarane</a:t>
            </a: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Overdommar</a:t>
            </a:r>
            <a:r>
              <a:rPr lang="nb-NO" dirty="0" smtClean="0"/>
              <a:t> oppdaterer ei tavle i målområdet etter kvart som han mottar </a:t>
            </a:r>
            <a:r>
              <a:rPr lang="nb-NO" dirty="0" err="1" smtClean="0"/>
              <a:t>raude</a:t>
            </a:r>
            <a:r>
              <a:rPr lang="nb-NO" dirty="0" smtClean="0"/>
              <a:t> kort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Når </a:t>
            </a:r>
            <a:r>
              <a:rPr lang="nb-NO" dirty="0" err="1" smtClean="0"/>
              <a:t>overdommar</a:t>
            </a:r>
            <a:r>
              <a:rPr lang="nb-NO" dirty="0" smtClean="0"/>
              <a:t> har mottatt </a:t>
            </a:r>
            <a:r>
              <a:rPr lang="nb-NO" b="1" dirty="0" smtClean="0"/>
              <a:t>tre </a:t>
            </a:r>
            <a:r>
              <a:rPr lang="nb-NO" b="1" dirty="0" err="1" smtClean="0"/>
              <a:t>raude</a:t>
            </a:r>
            <a:r>
              <a:rPr lang="nb-NO" b="1" dirty="0" smtClean="0"/>
              <a:t> kort på samme </a:t>
            </a:r>
            <a:r>
              <a:rPr lang="nb-NO" b="1" dirty="0" err="1" smtClean="0"/>
              <a:t>utøvar</a:t>
            </a:r>
            <a:r>
              <a:rPr lang="nb-NO" b="1" dirty="0" smtClean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dvs</a:t>
            </a:r>
            <a:r>
              <a:rPr lang="nb-NO" dirty="0" smtClean="0"/>
              <a:t>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raudt</a:t>
            </a:r>
            <a:r>
              <a:rPr lang="nb-NO" dirty="0" smtClean="0"/>
              <a:t> kort frå tre ulike </a:t>
            </a:r>
            <a:r>
              <a:rPr lang="nb-NO" dirty="0" err="1" smtClean="0"/>
              <a:t>dommarar</a:t>
            </a:r>
            <a:r>
              <a:rPr lang="nb-NO" dirty="0" smtClean="0"/>
              <a:t>), skal </a:t>
            </a:r>
            <a:r>
              <a:rPr lang="nb-NO" dirty="0" err="1" smtClean="0"/>
              <a:t>utøvaren</a:t>
            </a:r>
            <a:r>
              <a:rPr lang="nb-NO" dirty="0" smtClean="0"/>
              <a:t> </a:t>
            </a:r>
            <a:r>
              <a:rPr lang="nb-NO" dirty="0" err="1" smtClean="0"/>
              <a:t>diskvalifiserast</a:t>
            </a: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Overdommar</a:t>
            </a:r>
            <a:r>
              <a:rPr lang="nb-NO" dirty="0" smtClean="0"/>
              <a:t> går ut i løypa og held </a:t>
            </a:r>
            <a:r>
              <a:rPr lang="nb-NO" dirty="0" err="1" smtClean="0"/>
              <a:t>raud</a:t>
            </a:r>
            <a:r>
              <a:rPr lang="nb-NO" dirty="0" smtClean="0"/>
              <a:t> spake opp framfor </a:t>
            </a:r>
            <a:r>
              <a:rPr lang="nb-NO" dirty="0" err="1" smtClean="0"/>
              <a:t>utøvaren</a:t>
            </a: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Utøvaren</a:t>
            </a:r>
            <a:r>
              <a:rPr lang="nb-NO" dirty="0" smtClean="0"/>
              <a:t> </a:t>
            </a:r>
            <a:r>
              <a:rPr lang="nb-NO" dirty="0" err="1" smtClean="0"/>
              <a:t>stoppar</a:t>
            </a:r>
            <a:r>
              <a:rPr lang="nb-NO" dirty="0" smtClean="0"/>
              <a:t> opp, går ut av løypa og tar av seg</a:t>
            </a:r>
            <a:br>
              <a:rPr lang="nb-NO" dirty="0" smtClean="0"/>
            </a:br>
            <a:r>
              <a:rPr lang="nb-NO" dirty="0" smtClean="0"/>
              <a:t>startnummeret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sz="1500" dirty="0" smtClean="0"/>
              <a:t>Mange gule </a:t>
            </a:r>
            <a:r>
              <a:rPr lang="nb-NO" sz="1500" dirty="0" err="1" smtClean="0"/>
              <a:t>spakar</a:t>
            </a:r>
            <a:r>
              <a:rPr lang="nb-NO" sz="1500" dirty="0" smtClean="0"/>
              <a:t> fører </a:t>
            </a:r>
            <a:r>
              <a:rPr lang="nb-NO" sz="1500" dirty="0" err="1" smtClean="0"/>
              <a:t>ikkje</a:t>
            </a:r>
            <a:r>
              <a:rPr lang="nb-NO" sz="1500" dirty="0" smtClean="0"/>
              <a:t> til diskvalifikasjon – først når tre</a:t>
            </a:r>
            <a:br>
              <a:rPr lang="nb-NO" sz="1500" dirty="0" smtClean="0"/>
            </a:br>
            <a:r>
              <a:rPr lang="nb-NO" sz="1500" dirty="0" smtClean="0"/>
              <a:t>ulike </a:t>
            </a:r>
            <a:r>
              <a:rPr lang="nb-NO" sz="1500" dirty="0" err="1" smtClean="0"/>
              <a:t>dommarar</a:t>
            </a:r>
            <a:r>
              <a:rPr lang="nb-NO" sz="1500" dirty="0" smtClean="0"/>
              <a:t> har levert </a:t>
            </a:r>
            <a:r>
              <a:rPr lang="nb-NO" sz="1500" dirty="0" err="1" smtClean="0"/>
              <a:t>raudt</a:t>
            </a:r>
            <a:r>
              <a:rPr lang="nb-NO" sz="1500" dirty="0" smtClean="0"/>
              <a:t> kort til </a:t>
            </a:r>
            <a:r>
              <a:rPr lang="nb-NO" sz="1500" dirty="0" err="1" smtClean="0"/>
              <a:t>overdommar</a:t>
            </a:r>
            <a:r>
              <a:rPr lang="nb-NO" sz="1500" dirty="0" smtClean="0"/>
              <a:t>, blir det disk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pic>
        <p:nvPicPr>
          <p:cNvPr id="10" name="Picture 2" descr="D:\Fotland\Felles\Bilder\Bilder 20080802\P7310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3592" y="4015376"/>
            <a:ext cx="2053208" cy="2737611"/>
          </a:xfrm>
          <a:prstGeom prst="rect">
            <a:avLst/>
          </a:prstGeom>
          <a:noFill/>
        </p:spPr>
      </p:pic>
      <p:pic>
        <p:nvPicPr>
          <p:cNvPr id="3074" name="Picture 2" descr="J:\Bergen\Kappgang\Bilder til opplæring\rø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1" y="4354519"/>
            <a:ext cx="813320" cy="137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Dommerrapport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13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pic>
        <p:nvPicPr>
          <p:cNvPr id="10" name="Bilde 9"/>
          <p:cNvPicPr/>
          <p:nvPr/>
        </p:nvPicPr>
        <p:blipFill>
          <a:blip r:embed="rId2"/>
          <a:srcRect l="38182" t="8995" r="36198" b="6085"/>
          <a:stretch>
            <a:fillRect/>
          </a:stretch>
        </p:blipFill>
        <p:spPr bwMode="auto">
          <a:xfrm>
            <a:off x="457200" y="1900237"/>
            <a:ext cx="2592288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ktangel 10"/>
          <p:cNvSpPr/>
          <p:nvPr/>
        </p:nvSpPr>
        <p:spPr>
          <a:xfrm>
            <a:off x="3635896" y="2228672"/>
            <a:ext cx="5184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dirty="0" smtClean="0"/>
              <a:t>Bruk dette kortet som ei ”notisbok”, og noter kvar gong du grip inn mot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utøvar</a:t>
            </a: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Fleire</a:t>
            </a:r>
            <a:r>
              <a:rPr lang="nb-NO" dirty="0" smtClean="0"/>
              <a:t> </a:t>
            </a:r>
            <a:r>
              <a:rPr lang="nb-NO" dirty="0" err="1" smtClean="0"/>
              <a:t>utøvarar</a:t>
            </a:r>
            <a:r>
              <a:rPr lang="nb-NO" dirty="0" smtClean="0"/>
              <a:t> på same kort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Fyll ut Distanse, Dato, Signatur og Dommer nr. på forhånd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Noter </a:t>
            </a:r>
            <a:r>
              <a:rPr lang="nb-NO" dirty="0" err="1" smtClean="0"/>
              <a:t>fortløpande</a:t>
            </a:r>
            <a:r>
              <a:rPr lang="nb-NO" dirty="0" smtClean="0"/>
              <a:t> gule </a:t>
            </a:r>
            <a:r>
              <a:rPr lang="nb-NO" dirty="0" err="1" smtClean="0"/>
              <a:t>spakar</a:t>
            </a:r>
            <a:r>
              <a:rPr lang="nb-NO" dirty="0" smtClean="0"/>
              <a:t> og </a:t>
            </a:r>
            <a:r>
              <a:rPr lang="nb-NO" dirty="0" err="1" smtClean="0"/>
              <a:t>raude</a:t>
            </a:r>
            <a:r>
              <a:rPr lang="nb-NO" dirty="0" smtClean="0"/>
              <a:t> kort som du gir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Kvar gul spake får ei linje</a:t>
            </a:r>
          </a:p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Raudt</a:t>
            </a:r>
            <a:r>
              <a:rPr lang="nb-NO" dirty="0" smtClean="0"/>
              <a:t> kort blir notert bak </a:t>
            </a:r>
            <a:r>
              <a:rPr lang="nb-NO" dirty="0" err="1" smtClean="0"/>
              <a:t>tilsvarande</a:t>
            </a:r>
            <a:r>
              <a:rPr lang="nb-NO" dirty="0" smtClean="0"/>
              <a:t> gul spake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Noter </a:t>
            </a:r>
            <a:r>
              <a:rPr lang="nb-NO" dirty="0" err="1" smtClean="0"/>
              <a:t>startnr</a:t>
            </a:r>
            <a:r>
              <a:rPr lang="nb-NO" dirty="0" smtClean="0"/>
              <a:t>, grunn (~ el &gt;), tid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Kolonnene til venstre for gul spake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Kolonnene til høgre for </a:t>
            </a:r>
            <a:r>
              <a:rPr lang="nb-NO" dirty="0" err="1" smtClean="0"/>
              <a:t>raudt</a:t>
            </a:r>
            <a:r>
              <a:rPr lang="nb-NO" dirty="0" smtClean="0"/>
              <a:t> kort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Lever kortet til </a:t>
            </a:r>
            <a:r>
              <a:rPr lang="nb-NO" dirty="0" err="1" smtClean="0"/>
              <a:t>overdommar</a:t>
            </a:r>
            <a:r>
              <a:rPr lang="nb-NO" dirty="0" smtClean="0"/>
              <a:t> etter konkurransen</a:t>
            </a:r>
          </a:p>
          <a:p>
            <a:pPr lvl="0"/>
            <a:endParaRPr lang="nb-NO" dirty="0" smtClean="0"/>
          </a:p>
          <a:p>
            <a:pPr lvl="0"/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err="1" smtClean="0">
                <a:solidFill>
                  <a:srgbClr val="65B828"/>
                </a:solidFill>
                <a:latin typeface="Arial Bold" pitchFamily="-111" charset="0"/>
              </a:rPr>
              <a:t>Raudt</a:t>
            </a:r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 kort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14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12" name="Rektangel 11"/>
          <p:cNvSpPr/>
          <p:nvPr/>
        </p:nvSpPr>
        <p:spPr>
          <a:xfrm>
            <a:off x="3635896" y="2228672"/>
            <a:ext cx="51845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sz="2400" dirty="0" err="1" smtClean="0"/>
              <a:t>Berre</a:t>
            </a:r>
            <a:r>
              <a:rPr lang="nb-NO" sz="2400" dirty="0" smtClean="0"/>
              <a:t> </a:t>
            </a:r>
            <a:r>
              <a:rPr lang="nb-NO" sz="2400" dirty="0" err="1" smtClean="0"/>
              <a:t>ein</a:t>
            </a:r>
            <a:r>
              <a:rPr lang="nb-NO" sz="2400" dirty="0" smtClean="0"/>
              <a:t> </a:t>
            </a:r>
            <a:r>
              <a:rPr lang="nb-NO" sz="2400" dirty="0" err="1" smtClean="0"/>
              <a:t>utøvar</a:t>
            </a:r>
            <a:r>
              <a:rPr lang="nb-NO" sz="2400" dirty="0" smtClean="0"/>
              <a:t> på kvart kort</a:t>
            </a:r>
          </a:p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Fyll ut Startnummer, tid og grunn</a:t>
            </a:r>
          </a:p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Fyll ut dommernummer og signer</a:t>
            </a:r>
          </a:p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Lever kortet så snart som mulig til </a:t>
            </a:r>
            <a:r>
              <a:rPr lang="nb-NO" sz="2400" dirty="0" err="1" smtClean="0"/>
              <a:t>overdommar</a:t>
            </a:r>
            <a:r>
              <a:rPr lang="nb-NO" sz="2400" dirty="0" smtClean="0"/>
              <a:t> </a:t>
            </a:r>
            <a:r>
              <a:rPr lang="nb-NO" dirty="0" smtClean="0"/>
              <a:t>(bruk </a:t>
            </a:r>
            <a:r>
              <a:rPr lang="nb-NO" dirty="0" err="1" smtClean="0"/>
              <a:t>evt</a:t>
            </a:r>
            <a:r>
              <a:rPr lang="nb-NO" dirty="0" smtClean="0"/>
              <a:t> kurer)</a:t>
            </a:r>
          </a:p>
          <a:p>
            <a:pPr lvl="0"/>
            <a:endParaRPr lang="nb-NO" dirty="0" smtClean="0"/>
          </a:p>
          <a:p>
            <a:pPr lvl="0"/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pic>
        <p:nvPicPr>
          <p:cNvPr id="13" name="Bilde 12" descr="rødt kort.bmp"/>
          <p:cNvPicPr>
            <a:picLocks noChangeAspect="1"/>
          </p:cNvPicPr>
          <p:nvPr/>
        </p:nvPicPr>
        <p:blipFill>
          <a:blip r:embed="rId2">
            <a:lum/>
          </a:blip>
          <a:srcRect l="7409" t="3266" r="14107" b="3880"/>
          <a:stretch>
            <a:fillRect/>
          </a:stretch>
        </p:blipFill>
        <p:spPr>
          <a:xfrm>
            <a:off x="0" y="1575980"/>
            <a:ext cx="3203848" cy="528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Dommerrapport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15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7772" t="9806" r="16529"/>
          <a:stretch>
            <a:fillRect/>
          </a:stretch>
        </p:blipFill>
        <p:spPr bwMode="auto">
          <a:xfrm>
            <a:off x="0" y="0"/>
            <a:ext cx="9144000" cy="784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Sylinder 13"/>
          <p:cNvSpPr txBox="1"/>
          <p:nvPr/>
        </p:nvSpPr>
        <p:spPr>
          <a:xfrm>
            <a:off x="3707904" y="4923215"/>
            <a:ext cx="467017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 err="1" smtClean="0"/>
              <a:t>Overdommar</a:t>
            </a:r>
            <a:r>
              <a:rPr lang="nb-NO" sz="2400" b="1" dirty="0" smtClean="0"/>
              <a:t> skriv av den enkelte </a:t>
            </a:r>
            <a:r>
              <a:rPr lang="nb-NO" sz="2400" b="1" dirty="0" err="1" smtClean="0"/>
              <a:t>dommar</a:t>
            </a:r>
            <a:r>
              <a:rPr lang="nb-NO" sz="2400" b="1" dirty="0" smtClean="0"/>
              <a:t> sin rapport.</a:t>
            </a:r>
          </a:p>
          <a:p>
            <a:r>
              <a:rPr lang="nb-NO" sz="2400" b="1" dirty="0" smtClean="0"/>
              <a:t>Sluttresultatet blir dommerrapporten frå stevnet</a:t>
            </a:r>
            <a:endParaRPr lang="nb-N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err="1" smtClean="0">
                <a:solidFill>
                  <a:srgbClr val="65B828"/>
                </a:solidFill>
                <a:latin typeface="Arial Bold" pitchFamily="-111" charset="0"/>
              </a:rPr>
              <a:t>Huskereglar</a:t>
            </a:r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 for </a:t>
            </a:r>
            <a:r>
              <a:rPr lang="nb-NO" sz="3600" dirty="0" err="1" smtClean="0">
                <a:solidFill>
                  <a:srgbClr val="65B828"/>
                </a:solidFill>
                <a:latin typeface="Arial Bold" pitchFamily="-111" charset="0"/>
              </a:rPr>
              <a:t>dommaren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16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10" name="Rektangel 9"/>
          <p:cNvSpPr/>
          <p:nvPr/>
        </p:nvSpPr>
        <p:spPr>
          <a:xfrm>
            <a:off x="457200" y="1828800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Dommaren</a:t>
            </a:r>
            <a:r>
              <a:rPr lang="nb-NO" sz="2000" dirty="0" smtClean="0"/>
              <a:t> skal </a:t>
            </a:r>
            <a:r>
              <a:rPr lang="nb-NO" sz="2000" dirty="0" err="1" smtClean="0"/>
              <a:t>dømma</a:t>
            </a:r>
            <a:r>
              <a:rPr lang="nb-NO" sz="2000" dirty="0" smtClean="0"/>
              <a:t> individuelt og </a:t>
            </a:r>
            <a:r>
              <a:rPr lang="nb-NO" sz="2000" dirty="0" err="1" smtClean="0"/>
              <a:t>ikkje</a:t>
            </a:r>
            <a:r>
              <a:rPr lang="nb-NO" sz="2000" dirty="0" smtClean="0"/>
              <a:t> </a:t>
            </a:r>
            <a:r>
              <a:rPr lang="nb-NO" sz="2000" dirty="0" err="1" smtClean="0"/>
              <a:t>diskutera</a:t>
            </a:r>
            <a:r>
              <a:rPr lang="nb-NO" sz="2000" dirty="0" smtClean="0"/>
              <a:t> med andre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Det å gi mange gule </a:t>
            </a:r>
            <a:r>
              <a:rPr lang="nb-NO" sz="2000" dirty="0" err="1" smtClean="0"/>
              <a:t>spakar</a:t>
            </a:r>
            <a:r>
              <a:rPr lang="nb-NO" sz="2000" dirty="0" smtClean="0"/>
              <a:t> og </a:t>
            </a:r>
            <a:r>
              <a:rPr lang="nb-NO" sz="2000" dirty="0" err="1" smtClean="0"/>
              <a:t>raude</a:t>
            </a:r>
            <a:r>
              <a:rPr lang="nb-NO" sz="2000" dirty="0" smtClean="0"/>
              <a:t> kort er </a:t>
            </a:r>
            <a:r>
              <a:rPr lang="nb-NO" sz="2000" dirty="0" err="1" smtClean="0"/>
              <a:t>ikkje</a:t>
            </a:r>
            <a:r>
              <a:rPr lang="nb-NO" sz="2000" dirty="0" smtClean="0"/>
              <a:t> nødvendigvis </a:t>
            </a:r>
            <a:r>
              <a:rPr lang="nb-NO" sz="2000" dirty="0" err="1" smtClean="0"/>
              <a:t>teikn</a:t>
            </a:r>
            <a:r>
              <a:rPr lang="nb-NO" sz="2000" dirty="0" smtClean="0"/>
              <a:t> på god dømming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Viss </a:t>
            </a:r>
            <a:r>
              <a:rPr lang="nb-NO" sz="2000" dirty="0" err="1" smtClean="0"/>
              <a:t>dommaren</a:t>
            </a:r>
            <a:r>
              <a:rPr lang="nb-NO" sz="2000" dirty="0" smtClean="0"/>
              <a:t> er i tvil, skal tvilen komma </a:t>
            </a:r>
            <a:r>
              <a:rPr lang="nb-NO" sz="2000" dirty="0" err="1" smtClean="0"/>
              <a:t>utøvaren</a:t>
            </a:r>
            <a:r>
              <a:rPr lang="nb-NO" sz="2000" dirty="0" smtClean="0"/>
              <a:t> til gode – sjekk </a:t>
            </a:r>
            <a:r>
              <a:rPr lang="nb-NO" sz="2000" dirty="0" err="1" smtClean="0"/>
              <a:t>evt</a:t>
            </a:r>
            <a:r>
              <a:rPr lang="nb-NO" sz="2000" dirty="0" smtClean="0"/>
              <a:t> teknikken </a:t>
            </a:r>
            <a:r>
              <a:rPr lang="nb-NO" sz="2000" dirty="0" err="1" smtClean="0"/>
              <a:t>ein</a:t>
            </a:r>
            <a:r>
              <a:rPr lang="nb-NO" sz="2000" dirty="0" smtClean="0"/>
              <a:t> gong til ved neste passering før du bestemmer deg, og gjerne frå motsatt side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Døm dagens konkurranse – </a:t>
            </a:r>
            <a:r>
              <a:rPr lang="nb-NO" sz="2000" dirty="0" err="1" smtClean="0"/>
              <a:t>ikkje</a:t>
            </a:r>
            <a:r>
              <a:rPr lang="nb-NO" sz="2000" dirty="0" smtClean="0"/>
              <a:t> døm ”fordi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dirty="0" err="1" smtClean="0"/>
              <a:t>utøvar</a:t>
            </a:r>
            <a:r>
              <a:rPr lang="nb-NO" sz="2000" dirty="0" smtClean="0"/>
              <a:t> normalt går </a:t>
            </a:r>
            <a:r>
              <a:rPr lang="nb-NO" sz="2000" dirty="0" err="1" smtClean="0"/>
              <a:t>dårleg</a:t>
            </a:r>
            <a:r>
              <a:rPr lang="nb-NO" sz="2000" dirty="0" smtClean="0"/>
              <a:t> teknisk”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God dømming er å </a:t>
            </a:r>
            <a:r>
              <a:rPr lang="nb-NO" sz="2000" dirty="0" err="1" smtClean="0"/>
              <a:t>kommunisera</a:t>
            </a:r>
            <a:r>
              <a:rPr lang="nb-NO" sz="2000" dirty="0" smtClean="0"/>
              <a:t> godt med </a:t>
            </a:r>
            <a:r>
              <a:rPr lang="nb-NO" sz="2000" dirty="0" err="1" smtClean="0"/>
              <a:t>utøvaren</a:t>
            </a:r>
            <a:r>
              <a:rPr lang="nb-NO" sz="2000" dirty="0" smtClean="0"/>
              <a:t>, slik at flest mulig kjem til mål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/>
              <a:t>Gi rett beskjed til rett tid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/>
              <a:t>Vær tydelig, og vær sikker på at </a:t>
            </a:r>
            <a:r>
              <a:rPr lang="nb-NO" dirty="0" err="1" smtClean="0"/>
              <a:t>utøvaren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oppfattar</a:t>
            </a:r>
            <a:r>
              <a:rPr lang="nb-NO" dirty="0" smtClean="0"/>
              <a:t> beskjeden !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/>
              <a:t>Gi gjerne </a:t>
            </a:r>
            <a:r>
              <a:rPr lang="nb-NO" dirty="0" err="1" smtClean="0"/>
              <a:t>muntleg</a:t>
            </a:r>
            <a:r>
              <a:rPr lang="nb-NO" dirty="0" smtClean="0"/>
              <a:t> beskjed i tillegg til spake</a:t>
            </a:r>
          </a:p>
          <a:p>
            <a:pPr lvl="1">
              <a:buFont typeface="Arial" pitchFamily="34" charset="0"/>
              <a:buChar char="•"/>
            </a:pPr>
            <a:endParaRPr lang="nb-NO" sz="1600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5163" t="59720" r="28795" b="17093"/>
          <a:stretch>
            <a:fillRect/>
          </a:stretch>
        </p:blipFill>
        <p:spPr bwMode="auto">
          <a:xfrm>
            <a:off x="6251232" y="4653136"/>
            <a:ext cx="243556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nccl34.jpg"/>
          <p:cNvPicPr>
            <a:picLocks noChangeAspect="1"/>
          </p:cNvPicPr>
          <p:nvPr/>
        </p:nvPicPr>
        <p:blipFill>
          <a:blip r:embed="rId2"/>
          <a:srcRect t="16340" b="20079"/>
          <a:stretch>
            <a:fillRect/>
          </a:stretch>
        </p:blipFill>
        <p:spPr>
          <a:xfrm>
            <a:off x="5508104" y="4365105"/>
            <a:ext cx="4151430" cy="1761058"/>
          </a:xfrm>
          <a:prstGeom prst="rect">
            <a:avLst/>
          </a:prstGeom>
        </p:spPr>
      </p:pic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Dømming av </a:t>
            </a:r>
            <a:r>
              <a:rPr lang="nb-NO" sz="3600" dirty="0" err="1" smtClean="0">
                <a:solidFill>
                  <a:srgbClr val="65B828"/>
                </a:solidFill>
                <a:latin typeface="Arial Bold" pitchFamily="-111" charset="0"/>
              </a:rPr>
              <a:t>nybegynnarar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17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10" name="Rektangel 9"/>
          <p:cNvSpPr/>
          <p:nvPr/>
        </p:nvSpPr>
        <p:spPr>
          <a:xfrm>
            <a:off x="0" y="1562100"/>
            <a:ext cx="894010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dirty="0" smtClean="0"/>
              <a:t>Svært mange har liten eller ingen erfaring med kappgang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Kappgang er lett å læra og framgangen kjem fort,</a:t>
            </a:r>
            <a:br>
              <a:rPr lang="nb-NO" dirty="0" smtClean="0"/>
            </a:br>
            <a:r>
              <a:rPr lang="nb-NO" dirty="0" smtClean="0"/>
              <a:t>men </a:t>
            </a:r>
            <a:r>
              <a:rPr lang="nb-NO" dirty="0" err="1" smtClean="0"/>
              <a:t>dei</a:t>
            </a:r>
            <a:r>
              <a:rPr lang="nb-NO" dirty="0" smtClean="0"/>
              <a:t> første øktene er slitsomme, og </a:t>
            </a:r>
            <a:r>
              <a:rPr lang="nb-NO" dirty="0" err="1" smtClean="0"/>
              <a:t>utøvarane</a:t>
            </a:r>
            <a:r>
              <a:rPr lang="nb-NO" dirty="0" smtClean="0"/>
              <a:t> brukar ulik tid på å innøva teknikk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Må væra ekstra tydelig når </a:t>
            </a:r>
            <a:r>
              <a:rPr lang="nb-NO" dirty="0" err="1" smtClean="0"/>
              <a:t>ein</a:t>
            </a:r>
            <a:r>
              <a:rPr lang="nb-NO" dirty="0" smtClean="0"/>
              <a:t> dømmer </a:t>
            </a:r>
            <a:r>
              <a:rPr lang="nb-NO" dirty="0" err="1" smtClean="0"/>
              <a:t>nybegynnarar</a:t>
            </a:r>
            <a:r>
              <a:rPr lang="nb-NO" dirty="0" smtClean="0"/>
              <a:t>, og væra </a:t>
            </a:r>
            <a:r>
              <a:rPr lang="nb-NO" dirty="0" err="1" smtClean="0"/>
              <a:t>meir</a:t>
            </a:r>
            <a:r>
              <a:rPr lang="nb-NO" dirty="0" smtClean="0"/>
              <a:t> </a:t>
            </a:r>
            <a:r>
              <a:rPr lang="nb-NO" dirty="0" err="1" smtClean="0"/>
              <a:t>rettleiar</a:t>
            </a:r>
            <a:r>
              <a:rPr lang="nb-NO" dirty="0" smtClean="0"/>
              <a:t> enn </a:t>
            </a:r>
            <a:r>
              <a:rPr lang="nb-NO" dirty="0" err="1" smtClean="0"/>
              <a:t>dommar</a:t>
            </a:r>
            <a:r>
              <a:rPr lang="nb-NO" dirty="0" smtClean="0"/>
              <a:t> – målet er at alle skal få </a:t>
            </a:r>
            <a:r>
              <a:rPr lang="nb-NO" dirty="0" err="1" smtClean="0"/>
              <a:t>ein</a:t>
            </a:r>
            <a:r>
              <a:rPr lang="nb-NO" dirty="0" smtClean="0"/>
              <a:t> positiv opplevelse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Gi </a:t>
            </a:r>
            <a:r>
              <a:rPr lang="nb-NO" dirty="0" err="1" smtClean="0"/>
              <a:t>muntleg</a:t>
            </a:r>
            <a:r>
              <a:rPr lang="nb-NO" dirty="0" smtClean="0"/>
              <a:t> beskjed i tillegg til spake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Gi gjerne råd for </a:t>
            </a:r>
            <a:r>
              <a:rPr lang="nb-NO" dirty="0" err="1" smtClean="0"/>
              <a:t>korleis</a:t>
            </a:r>
            <a:r>
              <a:rPr lang="nb-NO" dirty="0" smtClean="0"/>
              <a:t> teknikken kan rettast på</a:t>
            </a:r>
            <a:br>
              <a:rPr lang="nb-NO" dirty="0" smtClean="0"/>
            </a:br>
            <a:r>
              <a:rPr lang="nb-NO" dirty="0" smtClean="0"/>
              <a:t>(svært ofte er rådet å senka farten, retta opp kroppen, eller </a:t>
            </a:r>
            <a:r>
              <a:rPr lang="nb-NO" dirty="0" err="1" smtClean="0"/>
              <a:t>justera</a:t>
            </a:r>
            <a:r>
              <a:rPr lang="nb-NO" dirty="0" smtClean="0"/>
              <a:t> armbevegelsen)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Raudt</a:t>
            </a:r>
            <a:r>
              <a:rPr lang="nb-NO" dirty="0" smtClean="0"/>
              <a:t> kort betyr 30 sek tillegg (på 1000m)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Kan maksimalt få 90 sek tillegg (3 x </a:t>
            </a:r>
            <a:r>
              <a:rPr lang="nb-NO" dirty="0" err="1" smtClean="0"/>
              <a:t>raudt</a:t>
            </a:r>
            <a:r>
              <a:rPr lang="nb-NO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Tillegget skal </a:t>
            </a:r>
            <a:r>
              <a:rPr lang="nb-NO" dirty="0" err="1" smtClean="0"/>
              <a:t>noterast</a:t>
            </a:r>
            <a:r>
              <a:rPr lang="nb-NO" dirty="0" smtClean="0"/>
              <a:t> på resultatlista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b="1" dirty="0" err="1" smtClean="0"/>
              <a:t>Utøvarane</a:t>
            </a:r>
            <a:r>
              <a:rPr lang="nb-NO" b="1" dirty="0" smtClean="0"/>
              <a:t> skal få vita om alle tidstillegg så snart</a:t>
            </a:r>
            <a:br>
              <a:rPr lang="nb-NO" b="1" dirty="0" smtClean="0"/>
            </a:br>
            <a:r>
              <a:rPr lang="nb-NO" b="1" dirty="0" smtClean="0"/>
              <a:t>som mulig etter målpassering – maks 2 minutt</a:t>
            </a:r>
          </a:p>
          <a:p>
            <a:pPr lvl="1">
              <a:buFont typeface="Arial" pitchFamily="34" charset="0"/>
              <a:buChar char="•"/>
            </a:pPr>
            <a:endParaRPr lang="nb-NO" sz="1600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Still opp, både før og etter konkurransen – både for å svara på spørsmål og for å </a:t>
            </a:r>
            <a:r>
              <a:rPr lang="nb-NO" dirty="0" err="1" smtClean="0"/>
              <a:t>instruera</a:t>
            </a:r>
            <a:r>
              <a:rPr lang="nb-NO" dirty="0" smtClean="0"/>
              <a:t>, både </a:t>
            </a:r>
            <a:r>
              <a:rPr lang="nb-NO" dirty="0" err="1" smtClean="0"/>
              <a:t>utøvarar</a:t>
            </a:r>
            <a:r>
              <a:rPr lang="nb-NO" dirty="0" smtClean="0"/>
              <a:t>, </a:t>
            </a:r>
            <a:r>
              <a:rPr lang="nb-NO" dirty="0" err="1" smtClean="0"/>
              <a:t>leiarar</a:t>
            </a:r>
            <a:r>
              <a:rPr lang="nb-NO" dirty="0" smtClean="0"/>
              <a:t>, foreldre og andre interesserte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err="1" smtClean="0">
                <a:solidFill>
                  <a:srgbClr val="65B828"/>
                </a:solidFill>
                <a:latin typeface="Arial Bold" pitchFamily="-111" charset="0"/>
              </a:rPr>
              <a:t>Overdommar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18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10" name="Rektangel 9"/>
          <p:cNvSpPr/>
          <p:nvPr/>
        </p:nvSpPr>
        <p:spPr>
          <a:xfrm>
            <a:off x="457200" y="1828800"/>
            <a:ext cx="84352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Ein</a:t>
            </a:r>
            <a:r>
              <a:rPr lang="nb-NO" dirty="0" smtClean="0"/>
              <a:t> av </a:t>
            </a:r>
            <a:r>
              <a:rPr lang="nb-NO" dirty="0" err="1" smtClean="0"/>
              <a:t>dei</a:t>
            </a:r>
            <a:r>
              <a:rPr lang="nb-NO" dirty="0" smtClean="0"/>
              <a:t> mest erfarne </a:t>
            </a:r>
            <a:r>
              <a:rPr lang="nb-NO" dirty="0" err="1" smtClean="0"/>
              <a:t>dommarane</a:t>
            </a:r>
            <a:r>
              <a:rPr lang="nb-NO" dirty="0" smtClean="0"/>
              <a:t> i teamet blir på forhånd sett opp som </a:t>
            </a:r>
            <a:r>
              <a:rPr lang="nb-NO" dirty="0" err="1" smtClean="0"/>
              <a:t>overdommar</a:t>
            </a: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Overdommar</a:t>
            </a:r>
            <a:r>
              <a:rPr lang="nb-NO" dirty="0" smtClean="0"/>
              <a:t> inngår i </a:t>
            </a:r>
            <a:r>
              <a:rPr lang="nb-NO" dirty="0" err="1" smtClean="0"/>
              <a:t>dommarteamet</a:t>
            </a:r>
            <a:r>
              <a:rPr lang="nb-NO" dirty="0" smtClean="0"/>
              <a:t> som vanlig </a:t>
            </a:r>
            <a:r>
              <a:rPr lang="nb-NO" dirty="0" err="1" smtClean="0"/>
              <a:t>dommar</a:t>
            </a: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I tillegg til å </a:t>
            </a:r>
            <a:r>
              <a:rPr lang="nb-NO" dirty="0" err="1" smtClean="0"/>
              <a:t>dømma</a:t>
            </a:r>
            <a:r>
              <a:rPr lang="nb-NO" dirty="0" smtClean="0"/>
              <a:t> har </a:t>
            </a:r>
            <a:r>
              <a:rPr lang="nb-NO" dirty="0" err="1" smtClean="0"/>
              <a:t>overdommar</a:t>
            </a:r>
            <a:r>
              <a:rPr lang="nb-NO" dirty="0" smtClean="0"/>
              <a:t> ansvaret for å:</a:t>
            </a:r>
          </a:p>
          <a:p>
            <a:pPr lvl="1">
              <a:buFont typeface="Arial" pitchFamily="34" charset="0"/>
              <a:buChar char="•"/>
            </a:pPr>
            <a:r>
              <a:rPr lang="nb-NO" sz="1600" dirty="0" smtClean="0"/>
              <a:t>Sjekka at tavla er på plass i målområdet </a:t>
            </a:r>
            <a:r>
              <a:rPr lang="nb-NO" sz="1400" dirty="0" smtClean="0"/>
              <a:t>(tavle blir </a:t>
            </a:r>
            <a:r>
              <a:rPr lang="nb-NO" sz="1400" dirty="0" err="1" smtClean="0"/>
              <a:t>berre</a:t>
            </a:r>
            <a:r>
              <a:rPr lang="nb-NO" sz="1400" dirty="0" smtClean="0"/>
              <a:t> brukt ved større stemne, og aldri ved distanse </a:t>
            </a:r>
            <a:r>
              <a:rPr lang="nb-NO" sz="1400" dirty="0" err="1" smtClean="0"/>
              <a:t>kortare</a:t>
            </a:r>
            <a:r>
              <a:rPr lang="nb-NO" sz="1400" dirty="0" smtClean="0"/>
              <a:t> enn 1500m)</a:t>
            </a:r>
          </a:p>
          <a:p>
            <a:pPr lvl="1">
              <a:buFont typeface="Arial" pitchFamily="34" charset="0"/>
              <a:buChar char="•"/>
            </a:pPr>
            <a:r>
              <a:rPr lang="nb-NO" sz="1600" dirty="0" err="1" smtClean="0"/>
              <a:t>Tildela</a:t>
            </a:r>
            <a:r>
              <a:rPr lang="nb-NO" sz="1600" dirty="0" smtClean="0"/>
              <a:t> kvar enkelt </a:t>
            </a:r>
            <a:r>
              <a:rPr lang="nb-NO" sz="1600" dirty="0" err="1" smtClean="0"/>
              <a:t>dommar</a:t>
            </a:r>
            <a:r>
              <a:rPr lang="nb-NO" sz="1600" dirty="0" smtClean="0"/>
              <a:t> </a:t>
            </a:r>
            <a:r>
              <a:rPr lang="nb-NO" sz="1600" dirty="0" err="1" smtClean="0"/>
              <a:t>ein</a:t>
            </a:r>
            <a:r>
              <a:rPr lang="nb-NO" sz="1600" dirty="0" smtClean="0"/>
              <a:t> del av løypa eller bana</a:t>
            </a:r>
          </a:p>
          <a:p>
            <a:pPr lvl="1">
              <a:buFont typeface="Arial" pitchFamily="34" charset="0"/>
              <a:buChar char="•"/>
            </a:pPr>
            <a:r>
              <a:rPr lang="nb-NO" sz="1600" dirty="0" err="1" smtClean="0"/>
              <a:t>Vurdera</a:t>
            </a:r>
            <a:r>
              <a:rPr lang="nb-NO" sz="1600" dirty="0" smtClean="0"/>
              <a:t> om det er nødvendig med kurer</a:t>
            </a:r>
          </a:p>
          <a:p>
            <a:pPr lvl="1">
              <a:buFont typeface="Arial" pitchFamily="34" charset="0"/>
              <a:buChar char="•"/>
            </a:pPr>
            <a:r>
              <a:rPr lang="nb-NO" sz="1600" dirty="0" err="1" smtClean="0"/>
              <a:t>Vurdera</a:t>
            </a:r>
            <a:r>
              <a:rPr lang="nb-NO" sz="1600" dirty="0" smtClean="0"/>
              <a:t> om han treng </a:t>
            </a:r>
            <a:r>
              <a:rPr lang="nb-NO" sz="1600" dirty="0" err="1" smtClean="0"/>
              <a:t>ein</a:t>
            </a:r>
            <a:r>
              <a:rPr lang="nb-NO" sz="1600" dirty="0" smtClean="0"/>
              <a:t> </a:t>
            </a:r>
            <a:r>
              <a:rPr lang="nb-NO" sz="1600" dirty="0" err="1" smtClean="0"/>
              <a:t>medhjelpar</a:t>
            </a:r>
            <a:endParaRPr lang="nb-NO" sz="1600" dirty="0" smtClean="0"/>
          </a:p>
          <a:p>
            <a:pPr lvl="1">
              <a:buFont typeface="Arial" pitchFamily="34" charset="0"/>
              <a:buChar char="•"/>
            </a:pPr>
            <a:r>
              <a:rPr lang="nb-NO" sz="1600" dirty="0" smtClean="0"/>
              <a:t>Sjekka med stevneledelse at </a:t>
            </a:r>
            <a:r>
              <a:rPr lang="nb-NO" sz="1600" dirty="0" err="1" smtClean="0"/>
              <a:t>utøvarane</a:t>
            </a:r>
            <a:r>
              <a:rPr lang="nb-NO" sz="1600" dirty="0" smtClean="0"/>
              <a:t> har startnummer både framme og bak</a:t>
            </a:r>
          </a:p>
          <a:p>
            <a:pPr lvl="1">
              <a:buFont typeface="Arial" pitchFamily="34" charset="0"/>
              <a:buChar char="•"/>
            </a:pPr>
            <a:endParaRPr lang="nb-NO" sz="1600" dirty="0" smtClean="0"/>
          </a:p>
          <a:p>
            <a:pPr lvl="1">
              <a:buFont typeface="Arial" pitchFamily="34" charset="0"/>
              <a:buChar char="•"/>
            </a:pPr>
            <a:r>
              <a:rPr lang="nb-NO" sz="1600" dirty="0" smtClean="0"/>
              <a:t>Gi informasjon til </a:t>
            </a:r>
            <a:r>
              <a:rPr lang="nb-NO" sz="1600" dirty="0" err="1" smtClean="0"/>
              <a:t>utøvarane</a:t>
            </a:r>
            <a:r>
              <a:rPr lang="nb-NO" sz="1600" dirty="0" smtClean="0"/>
              <a:t> like før start</a:t>
            </a:r>
          </a:p>
          <a:p>
            <a:pPr lvl="1">
              <a:buFont typeface="Arial" pitchFamily="34" charset="0"/>
              <a:buChar char="•"/>
            </a:pPr>
            <a:r>
              <a:rPr lang="nb-NO" sz="1600" dirty="0" smtClean="0"/>
              <a:t>Ta imot </a:t>
            </a:r>
            <a:r>
              <a:rPr lang="nb-NO" sz="1600" dirty="0" err="1" smtClean="0"/>
              <a:t>raude</a:t>
            </a:r>
            <a:r>
              <a:rPr lang="nb-NO" sz="1600" dirty="0" smtClean="0"/>
              <a:t> kort frå </a:t>
            </a:r>
            <a:r>
              <a:rPr lang="nb-NO" sz="1600" dirty="0" err="1" smtClean="0"/>
              <a:t>dei</a:t>
            </a:r>
            <a:r>
              <a:rPr lang="nb-NO" sz="1600" dirty="0" smtClean="0"/>
              <a:t> andre </a:t>
            </a:r>
            <a:r>
              <a:rPr lang="nb-NO" sz="1600" dirty="0" err="1" smtClean="0"/>
              <a:t>dommarane</a:t>
            </a:r>
            <a:r>
              <a:rPr lang="nb-NO" sz="1600" dirty="0" smtClean="0"/>
              <a:t>, og sjekka at </a:t>
            </a:r>
            <a:r>
              <a:rPr lang="nb-NO" sz="1600" dirty="0" err="1" smtClean="0"/>
              <a:t>dei</a:t>
            </a:r>
            <a:r>
              <a:rPr lang="nb-NO" sz="1600" dirty="0" smtClean="0"/>
              <a:t> er rett </a:t>
            </a:r>
            <a:r>
              <a:rPr lang="nb-NO" sz="1600" dirty="0" err="1" smtClean="0"/>
              <a:t>utfyllt</a:t>
            </a:r>
            <a:endParaRPr lang="nb-NO" sz="1600" dirty="0" smtClean="0"/>
          </a:p>
          <a:p>
            <a:pPr lvl="1">
              <a:buFont typeface="Arial" pitchFamily="34" charset="0"/>
              <a:buChar char="•"/>
            </a:pPr>
            <a:r>
              <a:rPr lang="nb-NO" sz="1600" dirty="0" err="1" smtClean="0"/>
              <a:t>Oppdatera</a:t>
            </a:r>
            <a:r>
              <a:rPr lang="nb-NO" sz="1600" dirty="0" smtClean="0"/>
              <a:t> </a:t>
            </a:r>
            <a:r>
              <a:rPr lang="nb-NO" sz="1600" dirty="0" err="1" smtClean="0"/>
              <a:t>dommarrapporten</a:t>
            </a:r>
            <a:r>
              <a:rPr lang="nb-NO" sz="1600" dirty="0" smtClean="0"/>
              <a:t> </a:t>
            </a:r>
            <a:r>
              <a:rPr lang="nb-NO" sz="1600" dirty="0" err="1" smtClean="0"/>
              <a:t>fortløpande</a:t>
            </a:r>
            <a:r>
              <a:rPr lang="nb-NO" sz="1600" dirty="0" smtClean="0"/>
              <a:t>, og </a:t>
            </a:r>
            <a:r>
              <a:rPr lang="nb-NO" sz="1600" dirty="0" err="1" smtClean="0"/>
              <a:t>fullføra</a:t>
            </a:r>
            <a:r>
              <a:rPr lang="nb-NO" sz="1600" dirty="0" smtClean="0"/>
              <a:t> den etter at stevnet er over. Rapporten blir deretter levert </a:t>
            </a:r>
            <a:r>
              <a:rPr lang="nb-NO" sz="1600" dirty="0" err="1" smtClean="0"/>
              <a:t>stevneleiar</a:t>
            </a:r>
            <a:endParaRPr lang="nb-NO" sz="1600" dirty="0" smtClean="0"/>
          </a:p>
          <a:p>
            <a:pPr lvl="1">
              <a:buFont typeface="Arial" pitchFamily="34" charset="0"/>
              <a:buChar char="•"/>
            </a:pPr>
            <a:r>
              <a:rPr lang="nb-NO" sz="1600" dirty="0" err="1" smtClean="0"/>
              <a:t>Diskvalifisera</a:t>
            </a:r>
            <a:r>
              <a:rPr lang="nb-NO" sz="1600" dirty="0" smtClean="0"/>
              <a:t> </a:t>
            </a:r>
            <a:r>
              <a:rPr lang="nb-NO" sz="1600" dirty="0" err="1" smtClean="0"/>
              <a:t>utøvarar</a:t>
            </a:r>
            <a:r>
              <a:rPr lang="nb-NO" sz="1600" dirty="0" smtClean="0"/>
              <a:t> som får tre </a:t>
            </a:r>
            <a:r>
              <a:rPr lang="nb-NO" sz="1600" dirty="0" err="1" smtClean="0"/>
              <a:t>raude</a:t>
            </a:r>
            <a:r>
              <a:rPr lang="nb-NO" sz="1600" dirty="0" smtClean="0"/>
              <a:t> kort (</a:t>
            </a:r>
            <a:r>
              <a:rPr lang="nb-NO" sz="1600" dirty="0" err="1" smtClean="0"/>
              <a:t>evt</a:t>
            </a:r>
            <a:r>
              <a:rPr lang="nb-NO" sz="1600" dirty="0" smtClean="0"/>
              <a:t> inkludert kortet han </a:t>
            </a:r>
            <a:r>
              <a:rPr lang="nb-NO" sz="1600" dirty="0" err="1" smtClean="0"/>
              <a:t>sjølv</a:t>
            </a:r>
            <a:r>
              <a:rPr lang="nb-NO" sz="1600" dirty="0" smtClean="0"/>
              <a:t> har gitt)</a:t>
            </a:r>
          </a:p>
          <a:p>
            <a:pPr lvl="1">
              <a:buFont typeface="Arial" pitchFamily="34" charset="0"/>
              <a:buChar char="•"/>
            </a:pPr>
            <a:endParaRPr lang="nb-NO" sz="1600" dirty="0" smtClean="0"/>
          </a:p>
          <a:p>
            <a:pPr lvl="1">
              <a:buFont typeface="Arial" pitchFamily="34" charset="0"/>
              <a:buChar char="•"/>
            </a:pPr>
            <a:r>
              <a:rPr lang="nb-NO" sz="1600" dirty="0" smtClean="0"/>
              <a:t>Væra i kontakt med </a:t>
            </a:r>
            <a:r>
              <a:rPr lang="nb-NO" sz="1600" dirty="0" err="1" smtClean="0"/>
              <a:t>stevneleiar</a:t>
            </a:r>
            <a:r>
              <a:rPr lang="nb-NO" sz="1600" dirty="0" smtClean="0"/>
              <a:t> for stevnet både før og etter konkurransen</a:t>
            </a:r>
          </a:p>
          <a:p>
            <a:pPr lvl="1">
              <a:buFont typeface="Arial" pitchFamily="34" charset="0"/>
              <a:buChar char="•"/>
            </a:pPr>
            <a:r>
              <a:rPr lang="nb-NO" sz="1600" dirty="0" smtClean="0"/>
              <a:t>Væra </a:t>
            </a:r>
            <a:r>
              <a:rPr lang="nb-NO" sz="1600" dirty="0" err="1" smtClean="0"/>
              <a:t>kontakperson</a:t>
            </a:r>
            <a:r>
              <a:rPr lang="nb-NO" sz="1600" dirty="0" smtClean="0"/>
              <a:t> for uerfarne </a:t>
            </a:r>
            <a:r>
              <a:rPr lang="nb-NO" sz="1600" dirty="0" err="1" smtClean="0"/>
              <a:t>dommarar</a:t>
            </a: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Før og etter konkurransen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19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10" name="Rektangel 9"/>
          <p:cNvSpPr/>
          <p:nvPr/>
        </p:nvSpPr>
        <p:spPr>
          <a:xfrm>
            <a:off x="457200" y="1828800"/>
            <a:ext cx="84352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Alle </a:t>
            </a:r>
            <a:r>
              <a:rPr lang="nb-NO" sz="2000" dirty="0" err="1" smtClean="0"/>
              <a:t>dommarar</a:t>
            </a:r>
            <a:r>
              <a:rPr lang="nb-NO" sz="2000" dirty="0" smtClean="0"/>
              <a:t> må væra på plass </a:t>
            </a:r>
            <a:r>
              <a:rPr lang="nb-NO" sz="2000" dirty="0" err="1" smtClean="0"/>
              <a:t>seinast</a:t>
            </a:r>
            <a:r>
              <a:rPr lang="nb-NO" sz="2000" dirty="0" smtClean="0"/>
              <a:t> 30 min før </a:t>
            </a:r>
            <a:r>
              <a:rPr lang="nb-NO" sz="2000" dirty="0" err="1" smtClean="0"/>
              <a:t>konkurranse-start</a:t>
            </a: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Overdommar</a:t>
            </a:r>
            <a:r>
              <a:rPr lang="nb-NO" sz="2000" dirty="0" smtClean="0"/>
              <a:t> gir beskjed om </a:t>
            </a:r>
            <a:r>
              <a:rPr lang="nb-NO" sz="2000" dirty="0" err="1" smtClean="0"/>
              <a:t>kva</a:t>
            </a:r>
            <a:r>
              <a:rPr lang="nb-NO" sz="2000" dirty="0" smtClean="0"/>
              <a:t> del av løypa (eller bana) kvar enkelt </a:t>
            </a:r>
            <a:r>
              <a:rPr lang="nb-NO" sz="2000" dirty="0" err="1" smtClean="0"/>
              <a:t>dommar</a:t>
            </a:r>
            <a:r>
              <a:rPr lang="nb-NO" sz="2000" dirty="0" smtClean="0"/>
              <a:t> har ansvaret for, og </a:t>
            </a:r>
            <a:r>
              <a:rPr lang="nb-NO" sz="2000" dirty="0" err="1" smtClean="0"/>
              <a:t>tildelar</a:t>
            </a:r>
            <a:r>
              <a:rPr lang="nb-NO" sz="2000" dirty="0" smtClean="0"/>
              <a:t> </a:t>
            </a:r>
            <a:r>
              <a:rPr lang="nb-NO" sz="2000" dirty="0" err="1" smtClean="0"/>
              <a:t>dommarane</a:t>
            </a:r>
            <a:r>
              <a:rPr lang="nb-NO" sz="2000" dirty="0" smtClean="0"/>
              <a:t> kvart sitt nummer</a:t>
            </a:r>
          </a:p>
          <a:p>
            <a:pPr lvl="1"/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Kvar enkelt </a:t>
            </a:r>
            <a:r>
              <a:rPr lang="nb-NO" sz="2000" dirty="0" err="1" smtClean="0"/>
              <a:t>dommar</a:t>
            </a:r>
            <a:r>
              <a:rPr lang="nb-NO" sz="2000" dirty="0" smtClean="0"/>
              <a:t> </a:t>
            </a:r>
            <a:r>
              <a:rPr lang="nb-NO" sz="2000" dirty="0" err="1" smtClean="0"/>
              <a:t>sjekkar</a:t>
            </a:r>
            <a:r>
              <a:rPr lang="nb-NO" sz="2000" dirty="0" smtClean="0"/>
              <a:t> at han har alt nødvendig utstyr</a:t>
            </a:r>
          </a:p>
          <a:p>
            <a:pPr lvl="1">
              <a:buFont typeface="Arial" pitchFamily="34" charset="0"/>
              <a:buChar char="•"/>
            </a:pPr>
            <a:r>
              <a:rPr lang="nb-NO" dirty="0" err="1" smtClean="0"/>
              <a:t>Spakar</a:t>
            </a:r>
            <a:r>
              <a:rPr lang="nb-NO" dirty="0" smtClean="0"/>
              <a:t> – Dommerrapport, </a:t>
            </a:r>
            <a:r>
              <a:rPr lang="nb-NO" dirty="0" err="1" smtClean="0"/>
              <a:t>raude</a:t>
            </a:r>
            <a:r>
              <a:rPr lang="nb-NO" dirty="0" smtClean="0"/>
              <a:t> kort – Blyant - Klokke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err="1" smtClean="0"/>
              <a:t>Dommarane</a:t>
            </a:r>
            <a:r>
              <a:rPr lang="nb-NO" sz="2000" dirty="0" smtClean="0"/>
              <a:t> </a:t>
            </a:r>
            <a:r>
              <a:rPr lang="nb-NO" sz="2000" dirty="0" err="1" smtClean="0"/>
              <a:t>gjer</a:t>
            </a:r>
            <a:r>
              <a:rPr lang="nb-NO" sz="2000" dirty="0" smtClean="0"/>
              <a:t> seg kjent med sin del av løypa</a:t>
            </a:r>
            <a:br>
              <a:rPr lang="nb-NO" sz="2000" dirty="0" smtClean="0"/>
            </a:b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Etter konkurransen </a:t>
            </a:r>
            <a:r>
              <a:rPr lang="nb-NO" sz="2000" dirty="0" err="1" smtClean="0"/>
              <a:t>samlar</a:t>
            </a:r>
            <a:r>
              <a:rPr lang="nb-NO" sz="2000" dirty="0" smtClean="0"/>
              <a:t> alle </a:t>
            </a:r>
            <a:r>
              <a:rPr lang="nb-NO" sz="2000" dirty="0" err="1" smtClean="0"/>
              <a:t>dommarane</a:t>
            </a:r>
            <a:r>
              <a:rPr lang="nb-NO" sz="2000" dirty="0" smtClean="0"/>
              <a:t> seg for å gå gjennom dagens konkurranse, og </a:t>
            </a:r>
            <a:r>
              <a:rPr lang="nb-NO" sz="2000" dirty="0" err="1" smtClean="0"/>
              <a:t>diskutera</a:t>
            </a:r>
            <a:r>
              <a:rPr lang="nb-NO" sz="2000" dirty="0" smtClean="0"/>
              <a:t> avgjerdene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Spesielt viktig at uerfarne </a:t>
            </a:r>
            <a:r>
              <a:rPr lang="nb-NO" sz="2000" dirty="0" err="1" smtClean="0"/>
              <a:t>dommarar</a:t>
            </a:r>
            <a:r>
              <a:rPr lang="nb-NO" sz="2000" dirty="0" smtClean="0"/>
              <a:t> får gå gjennom sine avgjerder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Dommarane</a:t>
            </a:r>
            <a:r>
              <a:rPr lang="nb-NO" sz="2000" dirty="0" smtClean="0"/>
              <a:t> skal ikkje </a:t>
            </a:r>
            <a:r>
              <a:rPr lang="nb-NO" sz="2000" dirty="0" err="1" smtClean="0"/>
              <a:t>forlata</a:t>
            </a:r>
            <a:r>
              <a:rPr lang="nb-NO" sz="2000" dirty="0" smtClean="0"/>
              <a:t> området før det er avtalt med </a:t>
            </a:r>
            <a:r>
              <a:rPr lang="nb-NO" sz="2000" dirty="0" err="1" smtClean="0"/>
              <a:t>stevneleiar</a:t>
            </a:r>
            <a:r>
              <a:rPr lang="nb-NO" sz="2000" dirty="0" smtClean="0"/>
              <a:t>, i tilfelle </a:t>
            </a:r>
            <a:r>
              <a:rPr lang="nb-NO" sz="2000" dirty="0" err="1" smtClean="0"/>
              <a:t>protestar</a:t>
            </a:r>
            <a:endParaRPr lang="nb-NO" sz="2000" dirty="0" smtClean="0"/>
          </a:p>
        </p:txBody>
      </p:sp>
      <p:sp>
        <p:nvSpPr>
          <p:cNvPr id="9" name="TekstSylinder 8">
            <a:hlinkClick r:id="rId2" action="ppaction://hlinkfile"/>
          </p:cNvPr>
          <p:cNvSpPr txBox="1"/>
          <p:nvPr/>
        </p:nvSpPr>
        <p:spPr>
          <a:xfrm>
            <a:off x="8424428" y="64886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noFill/>
                <a:hlinkClick r:id="rId3" action="ppaction://hlinkfile"/>
              </a:rPr>
              <a:t>.</a:t>
            </a:r>
            <a:endParaRPr lang="nb-NO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/>
          <a:srcRect l="37619" t="34000" r="50000" b="32000"/>
          <a:stretch>
            <a:fillRect/>
          </a:stretch>
        </p:blipFill>
        <p:spPr bwMode="auto">
          <a:xfrm>
            <a:off x="7162800" y="3092475"/>
            <a:ext cx="1981200" cy="34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Kappganghistorie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2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sz="2800" dirty="0" smtClean="0"/>
              <a:t>Lang tradisjon i å konkurrere om å gå fortast mulig</a:t>
            </a:r>
          </a:p>
          <a:p>
            <a:pPr lvl="0">
              <a:buFont typeface="Arial" pitchFamily="34" charset="0"/>
              <a:buChar char="•"/>
            </a:pPr>
            <a:r>
              <a:rPr lang="nb-NO" sz="2800" dirty="0" smtClean="0"/>
              <a:t>Første kappgangstevne i Norge på 1800-talet</a:t>
            </a:r>
          </a:p>
          <a:p>
            <a:pPr lvl="0">
              <a:buFont typeface="Arial" pitchFamily="34" charset="0"/>
              <a:buChar char="•"/>
            </a:pPr>
            <a:r>
              <a:rPr lang="nb-NO" sz="2800" dirty="0" smtClean="0"/>
              <a:t>På OL-programmet frå 1906</a:t>
            </a:r>
          </a:p>
          <a:p>
            <a:pPr lvl="0">
              <a:buFont typeface="Arial" pitchFamily="34" charset="0"/>
              <a:buChar char="•"/>
            </a:pPr>
            <a:r>
              <a:rPr lang="nb-NO" sz="2800" dirty="0" err="1" smtClean="0"/>
              <a:t>Særleg</a:t>
            </a:r>
            <a:r>
              <a:rPr lang="nb-NO" sz="2800" dirty="0" smtClean="0"/>
              <a:t> stor aktivitet i tida før 2.verdenskrig</a:t>
            </a:r>
          </a:p>
          <a:p>
            <a:pPr lvl="0">
              <a:buFont typeface="Arial" pitchFamily="34" charset="0"/>
              <a:buChar char="•"/>
            </a:pPr>
            <a:r>
              <a:rPr lang="nb-NO" sz="2800" dirty="0" smtClean="0"/>
              <a:t>Stor aktivitet også på 1980- og 90-talet</a:t>
            </a:r>
          </a:p>
          <a:p>
            <a:pPr lvl="0">
              <a:buFont typeface="Arial" pitchFamily="34" charset="0"/>
              <a:buChar char="•"/>
            </a:pPr>
            <a:r>
              <a:rPr lang="nb-NO" sz="2800" dirty="0" smtClean="0"/>
              <a:t>Kappgang i eige forbund frå 1936 til 2009</a:t>
            </a:r>
          </a:p>
          <a:p>
            <a:pPr lvl="0">
              <a:buFont typeface="Arial" pitchFamily="34" charset="0"/>
              <a:buChar char="•"/>
            </a:pPr>
            <a:r>
              <a:rPr lang="nb-NO" sz="2800" dirty="0" err="1" smtClean="0"/>
              <a:t>Sidan</a:t>
            </a:r>
            <a:r>
              <a:rPr lang="nb-NO" sz="2800" dirty="0" smtClean="0"/>
              <a:t> 1.april 2009 er kappgang </a:t>
            </a:r>
            <a:r>
              <a:rPr lang="nb-NO" sz="2800" dirty="0" err="1" smtClean="0"/>
              <a:t>ein</a:t>
            </a:r>
            <a:r>
              <a:rPr lang="nb-NO" sz="2800" dirty="0" smtClean="0"/>
              <a:t> del av Norsk Friidrett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err="1" smtClean="0">
                <a:solidFill>
                  <a:srgbClr val="65B828"/>
                </a:solidFill>
                <a:latin typeface="Arial Bold" pitchFamily="-111" charset="0"/>
              </a:rPr>
              <a:t>Oppgåver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20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10" name="Rektangel 9"/>
          <p:cNvSpPr/>
          <p:nvPr/>
        </p:nvSpPr>
        <p:spPr>
          <a:xfrm>
            <a:off x="457200" y="1828800"/>
            <a:ext cx="84352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Fyll ut </a:t>
            </a:r>
            <a:r>
              <a:rPr lang="nb-NO" sz="2000" dirty="0" err="1" smtClean="0"/>
              <a:t>dommarkort</a:t>
            </a:r>
            <a:r>
              <a:rPr lang="nb-NO" sz="2000" dirty="0" smtClean="0"/>
              <a:t> og </a:t>
            </a:r>
            <a:r>
              <a:rPr lang="nb-NO" sz="2000" dirty="0" err="1" smtClean="0"/>
              <a:t>raudt</a:t>
            </a:r>
            <a:r>
              <a:rPr lang="nb-NO" sz="2000" dirty="0" smtClean="0"/>
              <a:t> kort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Korleis</a:t>
            </a:r>
            <a:r>
              <a:rPr lang="nb-NO" sz="2000" dirty="0" smtClean="0"/>
              <a:t> kommuniserer </a:t>
            </a:r>
            <a:r>
              <a:rPr lang="nb-NO" sz="2000" dirty="0" err="1" smtClean="0"/>
              <a:t>dommaren</a:t>
            </a:r>
            <a:r>
              <a:rPr lang="nb-NO" sz="2000" dirty="0" smtClean="0"/>
              <a:t> med </a:t>
            </a:r>
            <a:r>
              <a:rPr lang="nb-NO" sz="2000" dirty="0" err="1" smtClean="0"/>
              <a:t>utøvaren</a:t>
            </a:r>
            <a:r>
              <a:rPr lang="nb-NO" sz="2000" dirty="0" smtClean="0"/>
              <a:t> ?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Kva</a:t>
            </a:r>
            <a:r>
              <a:rPr lang="nb-NO" sz="2000" dirty="0" smtClean="0"/>
              <a:t> </a:t>
            </a:r>
            <a:r>
              <a:rPr lang="nb-NO" sz="2000" dirty="0" err="1" smtClean="0"/>
              <a:t>gjer</a:t>
            </a:r>
            <a:r>
              <a:rPr lang="nb-NO" sz="2000" dirty="0" smtClean="0"/>
              <a:t> </a:t>
            </a:r>
            <a:r>
              <a:rPr lang="nb-NO" sz="2000" dirty="0" err="1" smtClean="0"/>
              <a:t>dommaren</a:t>
            </a:r>
            <a:r>
              <a:rPr lang="nb-NO" sz="2000" dirty="0" smtClean="0"/>
              <a:t> når </a:t>
            </a:r>
            <a:r>
              <a:rPr lang="nb-NO" sz="2000" dirty="0" err="1" smtClean="0"/>
              <a:t>utøvaren</a:t>
            </a:r>
            <a:r>
              <a:rPr lang="nb-NO" sz="2000" dirty="0" smtClean="0"/>
              <a:t> bryt </a:t>
            </a:r>
            <a:r>
              <a:rPr lang="nb-NO" sz="2000" dirty="0" err="1" smtClean="0"/>
              <a:t>kappgang-definisjonen</a:t>
            </a:r>
            <a:r>
              <a:rPr lang="nb-NO" sz="2000" dirty="0" smtClean="0"/>
              <a:t> ?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Kva</a:t>
            </a:r>
            <a:r>
              <a:rPr lang="nb-NO" sz="2000" dirty="0" smtClean="0"/>
              <a:t> skal til for å diska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dirty="0" err="1" smtClean="0"/>
              <a:t>utøvar</a:t>
            </a:r>
            <a:r>
              <a:rPr lang="nb-NO" sz="2000" dirty="0" smtClean="0"/>
              <a:t> ?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Kvar bør </a:t>
            </a:r>
            <a:r>
              <a:rPr lang="nb-NO" sz="2000" dirty="0" err="1" smtClean="0"/>
              <a:t>dommaren</a:t>
            </a:r>
            <a:r>
              <a:rPr lang="nb-NO" sz="2000" dirty="0" smtClean="0"/>
              <a:t> plassera seg undervegs i konkurransen ?</a:t>
            </a:r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>
              <a:buFont typeface="Arial" pitchFamily="34" charset="0"/>
              <a:buChar char="•"/>
            </a:pPr>
            <a:r>
              <a:rPr lang="nb-NO" sz="2000" dirty="0" err="1" smtClean="0"/>
              <a:t>Epost</a:t>
            </a:r>
            <a:r>
              <a:rPr lang="nb-NO" sz="2000" dirty="0" smtClean="0"/>
              <a:t> – </a:t>
            </a:r>
            <a:r>
              <a:rPr lang="nb-NO" sz="2000" dirty="0" err="1" smtClean="0"/>
              <a:t>kappgang@friidrett.no</a:t>
            </a: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32172" t="2606" r="32278" b="7394"/>
          <a:stretch>
            <a:fillRect/>
          </a:stretch>
        </p:blipFill>
        <p:spPr bwMode="auto">
          <a:xfrm>
            <a:off x="2627313" y="1828800"/>
            <a:ext cx="31686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Placeholder 2"/>
          <p:cNvSpPr txBox="1">
            <a:spLocks/>
          </p:cNvSpPr>
          <p:nvPr/>
        </p:nvSpPr>
        <p:spPr bwMode="auto">
          <a:xfrm>
            <a:off x="457200" y="1828800"/>
            <a:ext cx="7354888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F7037DB-90A9-4AE5-9638-2B979033DFB3}" type="datetime1">
              <a:rPr lang="nb-NO" sz="1000" smtClean="0">
                <a:ea typeface="ＭＳ Ｐゴシック"/>
                <a:cs typeface="Arial" pitchFamily="34" charset="0"/>
              </a:rPr>
              <a:pPr/>
              <a:t>21.01.2012</a:t>
            </a:fld>
            <a:endParaRPr lang="nb-NO" sz="1000" smtClean="0">
              <a:ea typeface="ＭＳ Ｐゴシック"/>
              <a:cs typeface="Arial" pitchFamily="34" charset="0"/>
            </a:endParaRP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>
                <a:solidFill>
                  <a:srgbClr val="65B828"/>
                </a:solidFill>
                <a:latin typeface="Arial Bold"/>
              </a:rPr>
              <a:t>Våre mest kjente utøvarar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160D47B-06FF-40EB-BD73-652A11A74405}" type="slidenum">
              <a:rPr lang="nb-NO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4103" name="Rektangel 7"/>
          <p:cNvSpPr>
            <a:spLocks noChangeArrowheads="1"/>
          </p:cNvSpPr>
          <p:nvPr/>
        </p:nvSpPr>
        <p:spPr bwMode="auto">
          <a:xfrm>
            <a:off x="457200" y="222885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nb-NO"/>
          </a:p>
          <a:p>
            <a:pPr>
              <a:buFont typeface="Arial" pitchFamily="34" charset="0"/>
              <a:buChar char="•"/>
            </a:pPr>
            <a:endParaRPr lang="nb-NO"/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457200" y="2228850"/>
            <a:ext cx="76327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/>
              <a:t>Trond Nymark</a:t>
            </a:r>
          </a:p>
          <a:p>
            <a:pPr>
              <a:buFont typeface="Arial" pitchFamily="34" charset="0"/>
              <a:buChar char="•"/>
            </a:pPr>
            <a:r>
              <a:rPr lang="nb-NO" dirty="0"/>
              <a:t>Kjersti Tysse </a:t>
            </a:r>
            <a:r>
              <a:rPr lang="nb-NO" dirty="0" err="1"/>
              <a:t>Plätzer</a:t>
            </a:r>
            <a:endParaRPr lang="nb-NO" dirty="0"/>
          </a:p>
          <a:p>
            <a:pPr>
              <a:buFont typeface="Arial" pitchFamily="34" charset="0"/>
              <a:buChar char="•"/>
            </a:pPr>
            <a:r>
              <a:rPr lang="nb-NO" dirty="0"/>
              <a:t>Erik Tysse</a:t>
            </a:r>
          </a:p>
          <a:p>
            <a:pPr>
              <a:buFont typeface="Arial" pitchFamily="34" charset="0"/>
              <a:buChar char="•"/>
            </a:pPr>
            <a:r>
              <a:rPr lang="nb-NO" dirty="0"/>
              <a:t>Håvard Haukenes</a:t>
            </a:r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endParaRPr lang="nb-NO" dirty="0"/>
          </a:p>
          <a:p>
            <a:pPr>
              <a:buFont typeface="Arial" pitchFamily="34" charset="0"/>
              <a:buChar char="•"/>
            </a:pPr>
            <a:r>
              <a:rPr lang="nb-NO" dirty="0" err="1"/>
              <a:t>Tidlegare</a:t>
            </a:r>
            <a:r>
              <a:rPr lang="nb-NO" dirty="0"/>
              <a:t> </a:t>
            </a:r>
            <a:r>
              <a:rPr lang="nb-NO" dirty="0" err="1"/>
              <a:t>OL-deltakarar</a:t>
            </a:r>
            <a:endParaRPr lang="nb-NO" dirty="0"/>
          </a:p>
          <a:p>
            <a:pPr>
              <a:buFont typeface="Arial" pitchFamily="34" charset="0"/>
              <a:buChar char="•"/>
            </a:pPr>
            <a:r>
              <a:rPr lang="nb-NO" sz="1400" dirty="0"/>
              <a:t>Erling Andersen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/>
              <a:t>Lars-Ove Moen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/>
              <a:t>Jan </a:t>
            </a:r>
            <a:r>
              <a:rPr lang="nb-NO" sz="1400" dirty="0" err="1"/>
              <a:t>Rolstad</a:t>
            </a:r>
            <a:endParaRPr lang="nb-NO" sz="1400" dirty="0"/>
          </a:p>
          <a:p>
            <a:pPr>
              <a:buFont typeface="Arial" pitchFamily="34" charset="0"/>
              <a:buChar char="•"/>
            </a:pPr>
            <a:r>
              <a:rPr lang="nb-NO" sz="1400" dirty="0"/>
              <a:t>Kjell Lund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/>
              <a:t>Kaare Hammer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/>
              <a:t>Ragnar Olsen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/>
              <a:t>Gerhard Winther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/>
              <a:t>Per </a:t>
            </a:r>
            <a:r>
              <a:rPr lang="nb-NO" sz="1400" dirty="0" err="1"/>
              <a:t>Baarnaas</a:t>
            </a:r>
            <a:endParaRPr lang="nb-NO" sz="1400" dirty="0"/>
          </a:p>
          <a:p>
            <a:pPr>
              <a:buFont typeface="Arial" pitchFamily="34" charset="0"/>
              <a:buChar char="•"/>
            </a:pPr>
            <a:r>
              <a:rPr lang="nb-NO" sz="1400" dirty="0"/>
              <a:t>Edgar Bruun</a:t>
            </a:r>
          </a:p>
          <a:p>
            <a:pPr>
              <a:buFont typeface="Arial" pitchFamily="34" charset="0"/>
              <a:buChar char="•"/>
            </a:pPr>
            <a:endParaRPr lang="nb-NO" dirty="0"/>
          </a:p>
        </p:txBody>
      </p:sp>
      <p:pic>
        <p:nvPicPr>
          <p:cNvPr id="2050" name="Picture 2" descr="J:\Bergen\Kappgang\Bilder til opplæring\02-%20JUBEL.jpg">
            <a:hlinkClick r:id="rId4" action="ppaction://hlinkpres?slideindex=2&amp;slidetitle=Lysbilde 2"/>
          </p:cNvPr>
          <p:cNvPicPr>
            <a:picLocks noChangeAspect="1" noChangeArrowheads="1"/>
          </p:cNvPicPr>
          <p:nvPr/>
        </p:nvPicPr>
        <p:blipFill>
          <a:blip r:embed="rId5"/>
          <a:srcRect b="4782"/>
          <a:stretch>
            <a:fillRect/>
          </a:stretch>
        </p:blipFill>
        <p:spPr bwMode="auto">
          <a:xfrm>
            <a:off x="5795963" y="1600200"/>
            <a:ext cx="32543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J:\Bergen\Kappgang\Bilder til opplæring\960x.jpg">
            <a:hlinkClick r:id="rId4" action="ppaction://hlinkpres?slideindex=1&amp;slidetitle=Lysbilde 1"/>
          </p:cNvPr>
          <p:cNvPicPr>
            <a:picLocks noChangeAspect="1" noChangeArrowheads="1"/>
          </p:cNvPicPr>
          <p:nvPr/>
        </p:nvPicPr>
        <p:blipFill>
          <a:blip r:embed="rId6"/>
          <a:srcRect l="10851" r="25145"/>
          <a:stretch>
            <a:fillRect/>
          </a:stretch>
        </p:blipFill>
        <p:spPr bwMode="auto">
          <a:xfrm>
            <a:off x="5795963" y="3898900"/>
            <a:ext cx="32543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Dømming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4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79512" y="198884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All idrett har </a:t>
            </a:r>
            <a:r>
              <a:rPr lang="nb-NO" sz="2000" dirty="0" err="1" smtClean="0"/>
              <a:t>eit</a:t>
            </a:r>
            <a:r>
              <a:rPr lang="nb-NO" sz="2000" dirty="0" smtClean="0"/>
              <a:t> regelverk som </a:t>
            </a:r>
            <a:r>
              <a:rPr lang="nb-NO" sz="2000" dirty="0" err="1" smtClean="0"/>
              <a:t>deltakarane</a:t>
            </a:r>
            <a:r>
              <a:rPr lang="nb-NO" sz="2000" dirty="0" smtClean="0"/>
              <a:t> må følgja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/>
              <a:t>Og </a:t>
            </a:r>
            <a:r>
              <a:rPr lang="nb-NO" dirty="0" err="1" smtClean="0"/>
              <a:t>dommaren</a:t>
            </a:r>
            <a:r>
              <a:rPr lang="nb-NO" dirty="0" smtClean="0"/>
              <a:t> si avgjerd blir ofte diskutert . . . .</a:t>
            </a:r>
          </a:p>
          <a:p>
            <a:pPr lvl="1">
              <a:buFont typeface="Arial" pitchFamily="34" charset="0"/>
              <a:buChar char="•"/>
            </a:pPr>
            <a:endParaRPr lang="nb-NO" dirty="0" smtClean="0"/>
          </a:p>
          <a:p>
            <a:pPr lvl="1"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sz="2000" dirty="0" smtClean="0"/>
          </a:p>
          <a:p>
            <a:pPr>
              <a:buFont typeface="Arial" pitchFamily="34" charset="0"/>
              <a:buChar char="•"/>
            </a:pPr>
            <a:r>
              <a:rPr lang="nb-NO" sz="2000" dirty="0" err="1" smtClean="0"/>
              <a:t>Stilbedømming</a:t>
            </a:r>
            <a:r>
              <a:rPr lang="nb-NO" sz="2000" dirty="0" smtClean="0"/>
              <a:t> bl.a. i dans, turn, kunstløp, kulekjøring, skihopp . . . .</a:t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Kappgang har </a:t>
            </a:r>
            <a:r>
              <a:rPr lang="nb-NO" sz="2000" dirty="0" err="1" smtClean="0"/>
              <a:t>berre</a:t>
            </a:r>
            <a:r>
              <a:rPr lang="nb-NO" sz="2000" dirty="0" smtClean="0"/>
              <a:t> to </a:t>
            </a:r>
            <a:r>
              <a:rPr lang="nb-NO" sz="2000" dirty="0" err="1" smtClean="0"/>
              <a:t>reglar</a:t>
            </a:r>
            <a:r>
              <a:rPr lang="nb-NO" sz="2000" dirty="0" smtClean="0"/>
              <a:t>; bakkekontakt og </a:t>
            </a:r>
            <a:r>
              <a:rPr lang="nb-NO" sz="2000" dirty="0" err="1" smtClean="0"/>
              <a:t>knestrekk</a:t>
            </a:r>
            <a:endParaRPr lang="nb-NO" sz="2000" dirty="0" smtClean="0"/>
          </a:p>
          <a:p>
            <a:pPr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Kappgangdommaren</a:t>
            </a:r>
            <a:r>
              <a:rPr lang="nb-NO" sz="2000" dirty="0" smtClean="0"/>
              <a:t> si </a:t>
            </a:r>
            <a:r>
              <a:rPr lang="nb-NO" sz="2000" dirty="0" err="1" smtClean="0"/>
              <a:t>oppgåve</a:t>
            </a:r>
            <a:r>
              <a:rPr lang="nb-NO" sz="2000" dirty="0" smtClean="0"/>
              <a:t> er å sjå etter at teknikken er rett i forhold til gangdefinisjonen</a:t>
            </a: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pic>
        <p:nvPicPr>
          <p:cNvPr id="3082" name="Picture 10" descr="Fil:Ski jumping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3765426"/>
            <a:ext cx="1428751" cy="1428750"/>
          </a:xfrm>
          <a:prstGeom prst="rect">
            <a:avLst/>
          </a:prstGeom>
          <a:noFill/>
        </p:spPr>
      </p:pic>
      <p:pic>
        <p:nvPicPr>
          <p:cNvPr id="13" name="Picture 2" descr="http://t3.gstatic.com/images?q=tbn:ANd9GcTe3q_sDvKtfRlOQ-UJsNRY7Vt-TynexlvZwR_v_16j3EtEESAZm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5310" y="3861048"/>
            <a:ext cx="1156851" cy="1172414"/>
          </a:xfrm>
          <a:prstGeom prst="rect">
            <a:avLst/>
          </a:prstGeom>
          <a:noFill/>
        </p:spPr>
      </p:pic>
      <p:pic>
        <p:nvPicPr>
          <p:cNvPr id="14" name="Picture 6" descr="Freestyle">
            <a:hlinkClick r:id="rId5" tooltip="Freesty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5096" y="3861048"/>
            <a:ext cx="1189112" cy="1189112"/>
          </a:xfrm>
          <a:prstGeom prst="rect">
            <a:avLst/>
          </a:prstGeom>
          <a:noFill/>
        </p:spPr>
      </p:pic>
      <p:pic>
        <p:nvPicPr>
          <p:cNvPr id="19" name="Picture 12" descr="Fil:Figure skating pictogram.sv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8093" y="3776459"/>
            <a:ext cx="1257003" cy="1257003"/>
          </a:xfrm>
          <a:prstGeom prst="rect">
            <a:avLst/>
          </a:prstGeom>
          <a:noFill/>
        </p:spPr>
      </p:pic>
      <p:pic>
        <p:nvPicPr>
          <p:cNvPr id="20" name="Picture 14" descr="Fil:Olympic pictogram Gymnastics (artistic)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3795147"/>
            <a:ext cx="1238315" cy="1238315"/>
          </a:xfrm>
          <a:prstGeom prst="rect">
            <a:avLst/>
          </a:prstGeom>
          <a:noFill/>
        </p:spPr>
      </p:pic>
      <p:pic>
        <p:nvPicPr>
          <p:cNvPr id="22" name="Bilde 21" descr="961x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192" y="1600200"/>
            <a:ext cx="2843808" cy="1605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Kappgangdefinisjonen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5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457200" y="2228672"/>
            <a:ext cx="79214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dirty="0" smtClean="0"/>
              <a:t>Kappgangdefinisjonen har to </a:t>
            </a:r>
            <a:r>
              <a:rPr lang="nb-NO" dirty="0" err="1" smtClean="0"/>
              <a:t>delar</a:t>
            </a:r>
            <a:r>
              <a:rPr lang="nb-NO" dirty="0" smtClean="0"/>
              <a:t>, del 1 – bakkekontakt, del 2 – </a:t>
            </a:r>
            <a:r>
              <a:rPr lang="nb-NO" dirty="0" err="1" smtClean="0"/>
              <a:t>knestrekk</a:t>
            </a: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b="1" dirty="0" smtClean="0"/>
              <a:t>Del 1</a:t>
            </a:r>
            <a:br>
              <a:rPr lang="nb-NO" b="1" dirty="0" smtClean="0"/>
            </a:br>
            <a:r>
              <a:rPr lang="nb-NO" dirty="0" smtClean="0"/>
              <a:t>KAPPGANG ER EN BEVEGELSE VED STEG TATT SLIK AT UTØVEREN HOLDER KONTAKT MED BAKKEN, SLIK AT INGEN SYNLIG (FOR DET MENNESKELIGE ØYE) MANGEL PÅ KONTAKT OPPSTÅR.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b="1" dirty="0" smtClean="0"/>
              <a:t>Del 2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DEN FREMRE FOTEN SKAL VÆRE STRUKKET (DVS. IKKE BØY I KNELEDDET) FRA DET FØRSTE ØYEBLIKKS KONTAKT MED BAKKEN OG INNTIL RETT VERTIKAL POSISJON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pic>
        <p:nvPicPr>
          <p:cNvPr id="9" name="Picture 2" descr="J:\Bergen\Kappgang\Bilder til opplæring\markkonta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8673" y="2996952"/>
            <a:ext cx="586805" cy="1046203"/>
          </a:xfrm>
          <a:prstGeom prst="rect">
            <a:avLst/>
          </a:prstGeom>
          <a:noFill/>
        </p:spPr>
      </p:pic>
      <p:pic>
        <p:nvPicPr>
          <p:cNvPr id="10" name="Picture 3" descr="J:\Bergen\Kappgang\Bilder til opplæring\knestrek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9119" y="4437112"/>
            <a:ext cx="596359" cy="1071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26601" t="46400" r="62549" b="29840"/>
          <a:stretch>
            <a:fillRect/>
          </a:stretch>
        </p:blipFill>
        <p:spPr bwMode="auto">
          <a:xfrm>
            <a:off x="3924300" y="3859213"/>
            <a:ext cx="16557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37451" t="46400" r="39200" b="29840"/>
          <a:stretch>
            <a:fillRect/>
          </a:stretch>
        </p:blipFill>
        <p:spPr bwMode="auto">
          <a:xfrm>
            <a:off x="360363" y="3859213"/>
            <a:ext cx="356393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457200" y="1828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Fråspark			- </a:t>
            </a:r>
            <a:r>
              <a:rPr lang="nb-NO" dirty="0" err="1" smtClean="0"/>
              <a:t>sparkar</a:t>
            </a:r>
            <a:r>
              <a:rPr lang="nb-NO" dirty="0" smtClean="0"/>
              <a:t> frå med tåa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Landing				- </a:t>
            </a:r>
            <a:r>
              <a:rPr lang="nb-NO" dirty="0" err="1" smtClean="0"/>
              <a:t>landar</a:t>
            </a:r>
            <a:r>
              <a:rPr lang="nb-NO" dirty="0" smtClean="0"/>
              <a:t> på hælen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Støttefase			- heile foten i kontakt med underlaget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Svingfase			- motsatt fot </a:t>
            </a:r>
            <a:r>
              <a:rPr lang="nb-NO" dirty="0" err="1" smtClean="0"/>
              <a:t>pendlar</a:t>
            </a:r>
            <a:r>
              <a:rPr lang="nb-NO" dirty="0" smtClean="0"/>
              <a:t> fram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Kroppshaldning</a:t>
            </a:r>
            <a:r>
              <a:rPr lang="nb-NO" dirty="0" smtClean="0"/>
              <a:t> og armbevegelse </a:t>
            </a:r>
            <a:r>
              <a:rPr lang="nb-NO" dirty="0" err="1" smtClean="0"/>
              <a:t>påverkar</a:t>
            </a:r>
            <a:r>
              <a:rPr lang="nb-NO" dirty="0" smtClean="0"/>
              <a:t> teknikken, men regelverket </a:t>
            </a:r>
            <a:r>
              <a:rPr lang="nb-NO" dirty="0" err="1" smtClean="0"/>
              <a:t>omfattar</a:t>
            </a:r>
            <a:r>
              <a:rPr lang="nb-NO" dirty="0" smtClean="0"/>
              <a:t> </a:t>
            </a:r>
            <a:r>
              <a:rPr lang="nb-NO" dirty="0" err="1" smtClean="0"/>
              <a:t>berre</a:t>
            </a:r>
            <a:r>
              <a:rPr lang="nb-NO" dirty="0" smtClean="0"/>
              <a:t> beina – ikkje overkroppen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/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Løp har </a:t>
            </a:r>
            <a:r>
              <a:rPr lang="nb-NO" dirty="0" err="1" smtClean="0"/>
              <a:t>dei</a:t>
            </a:r>
            <a:r>
              <a:rPr lang="nb-NO" dirty="0" smtClean="0"/>
              <a:t> same </a:t>
            </a:r>
            <a:r>
              <a:rPr lang="nb-NO" dirty="0" err="1" smtClean="0"/>
              <a:t>fasane</a:t>
            </a:r>
            <a:r>
              <a:rPr lang="nb-NO" dirty="0" smtClean="0"/>
              <a:t>, men er likevel ganske </a:t>
            </a:r>
            <a:r>
              <a:rPr lang="nb-NO" dirty="0" smtClean="0">
                <a:hlinkClick r:id="rId4" action="ppaction://hlinkfile"/>
              </a:rPr>
              <a:t>forskjellig</a:t>
            </a:r>
            <a:endParaRPr lang="nb-NO" dirty="0" smtClean="0"/>
          </a:p>
        </p:txBody>
      </p:sp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Korrekt kappgang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6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pic>
        <p:nvPicPr>
          <p:cNvPr id="11" name="Picture 9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 l="26151" t="31714" r="52251" b="47121"/>
          <a:stretch>
            <a:fillRect/>
          </a:stretch>
        </p:blipFill>
        <p:spPr bwMode="auto">
          <a:xfrm>
            <a:off x="5436096" y="3717032"/>
            <a:ext cx="34575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Bakkekontakt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7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457200" y="2228672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u="sng" dirty="0" smtClean="0"/>
              <a:t>Del 1 </a:t>
            </a:r>
            <a:r>
              <a:rPr lang="nb-NO" dirty="0" smtClean="0"/>
              <a:t>av kappgangdefinisjonen </a:t>
            </a:r>
            <a:r>
              <a:rPr lang="nb-NO" dirty="0" err="1" smtClean="0"/>
              <a:t>handlar</a:t>
            </a:r>
            <a:r>
              <a:rPr lang="nb-NO" dirty="0" smtClean="0"/>
              <a:t> om kontakt med bakken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Kravet er at begge </a:t>
            </a:r>
            <a:r>
              <a:rPr lang="nb-NO" dirty="0" err="1" smtClean="0"/>
              <a:t>føtene</a:t>
            </a:r>
            <a:r>
              <a:rPr lang="nb-NO" dirty="0" smtClean="0"/>
              <a:t> aldri må </a:t>
            </a:r>
            <a:r>
              <a:rPr lang="nb-NO" dirty="0" err="1" smtClean="0"/>
              <a:t>forlata</a:t>
            </a:r>
            <a:r>
              <a:rPr lang="nb-NO" dirty="0" smtClean="0"/>
              <a:t> underlaget samtidig –</a:t>
            </a:r>
            <a:br>
              <a:rPr lang="nb-NO" dirty="0" smtClean="0"/>
            </a:br>
            <a:r>
              <a:rPr lang="nb-NO" dirty="0" smtClean="0"/>
              <a:t>”Synlig for det menneskelige øye” 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Høg frekvens – mulig svevfase på </a:t>
            </a:r>
            <a:r>
              <a:rPr lang="nb-NO" dirty="0" err="1" smtClean="0"/>
              <a:t>nokre</a:t>
            </a:r>
            <a:r>
              <a:rPr lang="nb-NO" dirty="0" smtClean="0"/>
              <a:t> få hundredels sekund er</a:t>
            </a:r>
            <a:br>
              <a:rPr lang="nb-NO" dirty="0" smtClean="0"/>
            </a:br>
            <a:r>
              <a:rPr lang="nb-NO" dirty="0" smtClean="0"/>
              <a:t>vanskelig å oppdaga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Teikn</a:t>
            </a:r>
            <a:r>
              <a:rPr lang="nb-NO" dirty="0" smtClean="0"/>
              <a:t> på </a:t>
            </a:r>
            <a:r>
              <a:rPr lang="nb-NO" b="1" i="1" dirty="0" smtClean="0"/>
              <a:t>mulig mangel </a:t>
            </a:r>
            <a:r>
              <a:rPr lang="nb-NO" dirty="0" smtClean="0"/>
              <a:t>på bakkekontakt</a:t>
            </a:r>
          </a:p>
          <a:p>
            <a:pPr lvl="1">
              <a:buFont typeface="Arial" pitchFamily="34" charset="0"/>
              <a:buChar char="•"/>
            </a:pPr>
            <a:r>
              <a:rPr lang="nb-NO" dirty="0" err="1" smtClean="0"/>
              <a:t>Opp-ned-bevegelse</a:t>
            </a:r>
            <a:r>
              <a:rPr lang="nb-NO" dirty="0" smtClean="0"/>
              <a:t> av </a:t>
            </a:r>
            <a:r>
              <a:rPr lang="nb-NO" dirty="0" err="1" smtClean="0"/>
              <a:t>hovudet</a:t>
            </a:r>
            <a:endParaRPr lang="nb-NO" dirty="0" smtClean="0"/>
          </a:p>
          <a:p>
            <a:pPr lvl="1">
              <a:buFont typeface="Arial" pitchFamily="34" charset="0"/>
              <a:buChar char="•"/>
            </a:pPr>
            <a:r>
              <a:rPr lang="nb-NO" dirty="0" smtClean="0"/>
              <a:t>Høge skuldre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/>
              <a:t>Høg framføring av fot</a:t>
            </a:r>
          </a:p>
          <a:p>
            <a:pPr lvl="1">
              <a:buFont typeface="Arial" pitchFamily="34" charset="0"/>
              <a:buChar char="•"/>
            </a:pPr>
            <a:endParaRPr lang="nb-NO" dirty="0" smtClean="0"/>
          </a:p>
        </p:txBody>
      </p:sp>
      <p:pic>
        <p:nvPicPr>
          <p:cNvPr id="2050" name="Picture 2" descr="J:\Bergen\Kappgang\Bilder til opplæring\markkontakt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173" y="1828800"/>
            <a:ext cx="1093750" cy="1950026"/>
          </a:xfrm>
          <a:prstGeom prst="rect">
            <a:avLst/>
          </a:prstGeom>
          <a:noFill/>
        </p:spPr>
      </p:pic>
      <p:pic>
        <p:nvPicPr>
          <p:cNvPr id="11" name="Bilde 10">
            <a:hlinkClick r:id="rId4" action="ppaction://hlinkfile"/>
          </p:cNvPr>
          <p:cNvPicPr/>
          <p:nvPr/>
        </p:nvPicPr>
        <p:blipFill>
          <a:blip r:embed="rId5"/>
          <a:srcRect l="36860" t="27230" r="37983" b="57011"/>
          <a:stretch>
            <a:fillRect/>
          </a:stretch>
        </p:blipFill>
        <p:spPr bwMode="auto">
          <a:xfrm>
            <a:off x="3533775" y="4509120"/>
            <a:ext cx="56102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Rett linje 12"/>
          <p:cNvCxnSpPr/>
          <p:nvPr/>
        </p:nvCxnSpPr>
        <p:spPr>
          <a:xfrm>
            <a:off x="3995936" y="4653136"/>
            <a:ext cx="4690864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hlinkClick r:id="rId2" action="ppaction://hlinkfile"/>
          </p:cNvPr>
          <p:cNvSpPr txBox="1"/>
          <p:nvPr/>
        </p:nvSpPr>
        <p:spPr>
          <a:xfrm>
            <a:off x="8424428" y="64886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noFill/>
                <a:hlinkClick r:id="rId6" action="ppaction://hlinkfile"/>
              </a:rPr>
              <a:t>.</a:t>
            </a:r>
            <a:endParaRPr lang="nb-NO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hlinkClick r:id="rId2" action="ppaction://hlinkfile"/>
          </p:cNvPr>
          <p:cNvPicPr/>
          <p:nvPr/>
        </p:nvPicPr>
        <p:blipFill>
          <a:blip r:embed="rId3"/>
          <a:srcRect l="36364" t="40212" r="36859" b="41270"/>
          <a:stretch>
            <a:fillRect/>
          </a:stretch>
        </p:blipFill>
        <p:spPr bwMode="auto">
          <a:xfrm>
            <a:off x="2623242" y="4653136"/>
            <a:ext cx="546680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err="1" smtClean="0">
                <a:solidFill>
                  <a:srgbClr val="65B828"/>
                </a:solidFill>
                <a:latin typeface="Arial Bold" pitchFamily="-111" charset="0"/>
              </a:rPr>
              <a:t>Knestrekk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8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457200" y="1600200"/>
            <a:ext cx="76328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u="sng" dirty="0" smtClean="0"/>
              <a:t>Del 2 </a:t>
            </a:r>
            <a:r>
              <a:rPr lang="nb-NO" dirty="0" smtClean="0"/>
              <a:t>av kappgangdefinisjonen – KNESTREKK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”</a:t>
            </a:r>
            <a:r>
              <a:rPr lang="nb-NO" dirty="0" err="1" smtClean="0"/>
              <a:t>Ikkje</a:t>
            </a:r>
            <a:r>
              <a:rPr lang="nb-NO" dirty="0" smtClean="0"/>
              <a:t> bøy i kneleddet fra det første øyeblikks kontakt med bakken og inntil rett vertikal posisjon”</a:t>
            </a:r>
          </a:p>
          <a:p>
            <a:pPr lvl="0">
              <a:buFont typeface="Arial" pitchFamily="34" charset="0"/>
              <a:buChar char="•"/>
            </a:pPr>
            <a:r>
              <a:rPr lang="nb-NO" dirty="0" smtClean="0"/>
              <a:t>Foten er i denne posisjon mindre enn 0,1 sek – må oppfatta raskt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r>
              <a:rPr lang="nb-NO" dirty="0" err="1" smtClean="0"/>
              <a:t>Teikn</a:t>
            </a:r>
            <a:r>
              <a:rPr lang="nb-NO" dirty="0" smtClean="0"/>
              <a:t> på </a:t>
            </a:r>
            <a:r>
              <a:rPr lang="nb-NO" b="1" i="1" dirty="0" smtClean="0"/>
              <a:t>mulig mangel </a:t>
            </a:r>
            <a:r>
              <a:rPr lang="nb-NO" dirty="0" smtClean="0"/>
              <a:t>på </a:t>
            </a:r>
            <a:r>
              <a:rPr lang="nb-NO" dirty="0" err="1" smtClean="0"/>
              <a:t>knestrekk</a:t>
            </a:r>
            <a:endParaRPr lang="nb-NO" dirty="0" smtClean="0"/>
          </a:p>
          <a:p>
            <a:pPr lvl="1">
              <a:buFont typeface="Arial" pitchFamily="34" charset="0"/>
              <a:buChar char="•"/>
            </a:pPr>
            <a:r>
              <a:rPr lang="nb-NO" dirty="0" err="1" smtClean="0"/>
              <a:t>Framoverbøygd</a:t>
            </a:r>
            <a:r>
              <a:rPr lang="nb-NO" dirty="0" smtClean="0"/>
              <a:t> overkropp</a:t>
            </a:r>
          </a:p>
          <a:p>
            <a:pPr lvl="1">
              <a:buFont typeface="Arial" pitchFamily="34" charset="0"/>
              <a:buChar char="•"/>
            </a:pPr>
            <a:r>
              <a:rPr lang="nb-NO" dirty="0" err="1" smtClean="0"/>
              <a:t>Klampande</a:t>
            </a:r>
            <a:r>
              <a:rPr lang="nb-NO" dirty="0" smtClean="0"/>
              <a:t> (</a:t>
            </a:r>
            <a:r>
              <a:rPr lang="nb-NO" dirty="0" err="1" smtClean="0"/>
              <a:t>dvs</a:t>
            </a:r>
            <a:r>
              <a:rPr lang="nb-NO" dirty="0" smtClean="0"/>
              <a:t> flatt) </a:t>
            </a:r>
            <a:r>
              <a:rPr lang="nb-NO" dirty="0" err="1" smtClean="0"/>
              <a:t>fotisett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sz="1600" dirty="0" smtClean="0"/>
          </a:p>
          <a:p>
            <a:pPr lvl="1"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r>
              <a:rPr lang="nb-NO" dirty="0" err="1" smtClean="0"/>
              <a:t>Nybegynnarar</a:t>
            </a:r>
            <a:r>
              <a:rPr lang="nb-NO" dirty="0" smtClean="0"/>
              <a:t> har ofte problem med </a:t>
            </a:r>
            <a:r>
              <a:rPr lang="nb-NO" dirty="0" err="1" smtClean="0"/>
              <a:t>knestrekk</a:t>
            </a:r>
            <a:r>
              <a:rPr lang="nb-NO" dirty="0" smtClean="0"/>
              <a:t>, ofte </a:t>
            </a:r>
            <a:r>
              <a:rPr lang="nb-NO" dirty="0" err="1" smtClean="0"/>
              <a:t>aukande</a:t>
            </a:r>
            <a:r>
              <a:rPr lang="nb-NO" dirty="0" smtClean="0"/>
              <a:t> problem ved stor fart og lang distanse</a:t>
            </a:r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pic>
        <p:nvPicPr>
          <p:cNvPr id="19458" name="Picture 2" descr="J:\Bergen\Kappgang\Bilder til opplæring\knestrekk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360" y="3150499"/>
            <a:ext cx="1319441" cy="2371620"/>
          </a:xfrm>
          <a:prstGeom prst="rect">
            <a:avLst/>
          </a:prstGeom>
          <a:noFill/>
        </p:spPr>
      </p:pic>
      <p:sp>
        <p:nvSpPr>
          <p:cNvPr id="10" name="TekstSylinder 9"/>
          <p:cNvSpPr txBox="1"/>
          <p:nvPr/>
        </p:nvSpPr>
        <p:spPr>
          <a:xfrm>
            <a:off x="8424428" y="64886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noFill/>
                <a:hlinkClick r:id="rId6" action="ppaction://hlinkfile"/>
              </a:rPr>
              <a:t>.</a:t>
            </a:r>
            <a:endParaRPr lang="nb-NO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riidrett.JPG"/>
          <p:cNvPicPr>
            <a:picLocks noChangeAspect="1"/>
          </p:cNvPicPr>
          <p:nvPr/>
        </p:nvPicPr>
        <p:blipFill>
          <a:blip r:embed="rId2"/>
          <a:srcRect r="36594"/>
          <a:stretch>
            <a:fillRect/>
          </a:stretch>
        </p:blipFill>
        <p:spPr>
          <a:xfrm>
            <a:off x="5278760" y="2875003"/>
            <a:ext cx="3865240" cy="3810000"/>
          </a:xfrm>
          <a:prstGeom prst="rect">
            <a:avLst/>
          </a:prstGeom>
        </p:spPr>
      </p:pic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457200" y="1828800"/>
            <a:ext cx="735516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A48E6E-6510-4FBF-BB91-53FCA17244E2}" type="datetime1">
              <a:rPr lang="nb-NO" sz="1000">
                <a:cs typeface="Arial" charset="0"/>
              </a:rPr>
              <a:pPr/>
              <a:t>21.01.2012</a:t>
            </a:fld>
            <a:endParaRPr lang="nb-NO" sz="100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nb-NO" sz="3600" dirty="0" err="1" smtClean="0">
                <a:solidFill>
                  <a:srgbClr val="65B828"/>
                </a:solidFill>
                <a:latin typeface="Arial Bold" pitchFamily="-111" charset="0"/>
              </a:rPr>
              <a:t>Dommaren</a:t>
            </a:r>
            <a:r>
              <a:rPr lang="nb-NO" sz="3600" dirty="0" smtClean="0">
                <a:solidFill>
                  <a:srgbClr val="65B828"/>
                </a:solidFill>
                <a:latin typeface="Arial Bold" pitchFamily="-111" charset="0"/>
              </a:rPr>
              <a:t> si plassering</a:t>
            </a:r>
            <a:endParaRPr lang="nb-NO" sz="3600" dirty="0">
              <a:solidFill>
                <a:srgbClr val="65B828"/>
              </a:solidFill>
              <a:latin typeface="Arial Bold" pitchFamily="-111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37FE94-A5C3-4279-93D8-1D53FC70375B}" type="slidenum">
              <a:rPr lang="nb-NO"/>
              <a:pPr/>
              <a:t>9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57200" y="2228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nb-NO" dirty="0" smtClean="0"/>
          </a:p>
          <a:p>
            <a:pPr lvl="0">
              <a:buFont typeface="Arial" pitchFamily="34" charset="0"/>
              <a:buChar char="•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457200" y="2228672"/>
            <a:ext cx="76328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2400" dirty="0" err="1" smtClean="0"/>
              <a:t>Overdommar</a:t>
            </a:r>
            <a:r>
              <a:rPr lang="nb-NO" sz="2400" dirty="0" smtClean="0"/>
              <a:t> bestemmer </a:t>
            </a:r>
            <a:r>
              <a:rPr lang="nb-NO" sz="2400" dirty="0" err="1" smtClean="0"/>
              <a:t>kva</a:t>
            </a:r>
            <a:r>
              <a:rPr lang="nb-NO" sz="2400" dirty="0" smtClean="0"/>
              <a:t> del av løypa (eller bana) kvar enkelt </a:t>
            </a:r>
            <a:r>
              <a:rPr lang="nb-NO" sz="2400" dirty="0" err="1" smtClean="0"/>
              <a:t>dommar</a:t>
            </a:r>
            <a:r>
              <a:rPr lang="nb-NO" sz="2400" dirty="0" smtClean="0"/>
              <a:t> har ansvaret for</a:t>
            </a:r>
          </a:p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Beveg deg </a:t>
            </a:r>
            <a:r>
              <a:rPr lang="nb-NO" sz="2400" dirty="0" err="1" smtClean="0"/>
              <a:t>innanfor</a:t>
            </a:r>
            <a:r>
              <a:rPr lang="nb-NO" sz="2400" dirty="0" smtClean="0"/>
              <a:t> ditt område</a:t>
            </a:r>
          </a:p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Vær spesielt oppmerksom på </a:t>
            </a:r>
            <a:r>
              <a:rPr lang="nb-NO" sz="2400" dirty="0" err="1" smtClean="0"/>
              <a:t>utøvaren</a:t>
            </a:r>
            <a:endParaRPr lang="nb-NO" sz="2400" dirty="0" smtClean="0"/>
          </a:p>
          <a:p>
            <a:pPr lvl="1">
              <a:buFont typeface="Arial" pitchFamily="34" charset="0"/>
              <a:buChar char="•"/>
            </a:pPr>
            <a:r>
              <a:rPr lang="nb-NO" sz="2000" dirty="0" smtClean="0"/>
              <a:t>Ut frå start</a:t>
            </a:r>
          </a:p>
          <a:p>
            <a:pPr lvl="1">
              <a:buFont typeface="Arial" pitchFamily="34" charset="0"/>
              <a:buChar char="•"/>
            </a:pPr>
            <a:r>
              <a:rPr lang="nb-NO" sz="2000" dirty="0" smtClean="0"/>
              <a:t>Ved drikkestasjon</a:t>
            </a:r>
          </a:p>
          <a:p>
            <a:pPr lvl="1">
              <a:buFont typeface="Arial" pitchFamily="34" charset="0"/>
              <a:buChar char="•"/>
            </a:pPr>
            <a:r>
              <a:rPr lang="nb-NO" sz="2000" dirty="0" smtClean="0"/>
              <a:t>Ved passering av andre </a:t>
            </a:r>
            <a:r>
              <a:rPr lang="nb-NO" sz="2000" dirty="0" err="1" smtClean="0"/>
              <a:t>utøvarar</a:t>
            </a:r>
            <a:endParaRPr lang="nb-NO" sz="2000" dirty="0" smtClean="0"/>
          </a:p>
          <a:p>
            <a:pPr lvl="1">
              <a:buFont typeface="Arial" pitchFamily="34" charset="0"/>
              <a:buChar char="•"/>
            </a:pPr>
            <a:r>
              <a:rPr lang="nb-NO" sz="2000" dirty="0" smtClean="0"/>
              <a:t>Ved fartsendring</a:t>
            </a:r>
          </a:p>
          <a:p>
            <a:pPr lvl="1">
              <a:buFont typeface="Arial" pitchFamily="34" charset="0"/>
              <a:buChar char="•"/>
            </a:pPr>
            <a:r>
              <a:rPr lang="nb-NO" sz="2000" dirty="0" smtClean="0"/>
              <a:t>Når </a:t>
            </a:r>
            <a:r>
              <a:rPr lang="nb-NO" sz="2000" dirty="0" err="1" smtClean="0"/>
              <a:t>utøvaren</a:t>
            </a:r>
            <a:r>
              <a:rPr lang="nb-NO" sz="2000" dirty="0" smtClean="0"/>
              <a:t> blir sliten</a:t>
            </a:r>
          </a:p>
          <a:p>
            <a:pPr lvl="1">
              <a:buFont typeface="Arial" pitchFamily="34" charset="0"/>
              <a:buChar char="•"/>
            </a:pPr>
            <a:r>
              <a:rPr lang="nb-NO" sz="2000" dirty="0" smtClean="0"/>
              <a:t>Ved vending</a:t>
            </a:r>
          </a:p>
          <a:p>
            <a:pPr lvl="1">
              <a:buFont typeface="Arial" pitchFamily="34" charset="0"/>
              <a:buChar char="•"/>
            </a:pPr>
            <a:r>
              <a:rPr lang="nb-NO" sz="2000" dirty="0" smtClean="0"/>
              <a:t>I innspurten</a:t>
            </a:r>
          </a:p>
          <a:p>
            <a:pPr>
              <a:buFont typeface="Arial" pitchFamily="34" charset="0"/>
              <a:buChar char="•"/>
            </a:pPr>
            <a:endParaRPr lang="nb-NO" dirty="0" smtClean="0"/>
          </a:p>
        </p:txBody>
      </p:sp>
      <p:cxnSp>
        <p:nvCxnSpPr>
          <p:cNvPr id="11" name="Rett linje 10"/>
          <p:cNvCxnSpPr/>
          <p:nvPr/>
        </p:nvCxnSpPr>
        <p:spPr>
          <a:xfrm flipH="1">
            <a:off x="5004048" y="3324523"/>
            <a:ext cx="3960440" cy="31683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6228184" y="3573016"/>
            <a:ext cx="1861864" cy="2376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 flipV="1">
            <a:off x="4716016" y="4725144"/>
            <a:ext cx="442798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>
            <a:off x="6732240" y="2708920"/>
            <a:ext cx="864096" cy="4149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/>
          <p:cNvSpPr txBox="1"/>
          <p:nvPr/>
        </p:nvSpPr>
        <p:spPr>
          <a:xfrm>
            <a:off x="5530788" y="536450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1</a:t>
            </a:r>
            <a:endParaRPr lang="nn-NO" sz="3200" b="1" dirty="0"/>
          </a:p>
        </p:txBody>
      </p:sp>
      <p:sp>
        <p:nvSpPr>
          <p:cNvPr id="42" name="TekstSylinder 41"/>
          <p:cNvSpPr txBox="1"/>
          <p:nvPr/>
        </p:nvSpPr>
        <p:spPr>
          <a:xfrm>
            <a:off x="5530788" y="450476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1</a:t>
            </a:r>
            <a:endParaRPr lang="nn-NO" sz="3200" b="1" dirty="0"/>
          </a:p>
        </p:txBody>
      </p:sp>
      <p:sp>
        <p:nvSpPr>
          <p:cNvPr id="15" name="TekstSylinder 39"/>
          <p:cNvSpPr txBox="1"/>
          <p:nvPr/>
        </p:nvSpPr>
        <p:spPr>
          <a:xfrm>
            <a:off x="7560332" y="536450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nb-NO" sz="3200" b="1" dirty="0" smtClean="0"/>
              <a:t>2</a:t>
            </a:r>
            <a:endParaRPr lang="nn-NO" sz="3200" b="1" dirty="0"/>
          </a:p>
        </p:txBody>
      </p:sp>
      <p:sp>
        <p:nvSpPr>
          <p:cNvPr id="16" name="TekstSylinder 39"/>
          <p:cNvSpPr txBox="1"/>
          <p:nvPr/>
        </p:nvSpPr>
        <p:spPr>
          <a:xfrm>
            <a:off x="8434772" y="32806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nb-NO" sz="3200" b="1" dirty="0" smtClean="0"/>
              <a:t>3</a:t>
            </a:r>
            <a:endParaRPr lang="nn-NO" sz="3200" b="1" dirty="0"/>
          </a:p>
        </p:txBody>
      </p:sp>
      <p:sp>
        <p:nvSpPr>
          <p:cNvPr id="17" name="TekstSylinder 39"/>
          <p:cNvSpPr txBox="1"/>
          <p:nvPr/>
        </p:nvSpPr>
        <p:spPr>
          <a:xfrm>
            <a:off x="6228184" y="357301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nb-NO" sz="3200" b="1" dirty="0" smtClean="0"/>
              <a:t>4</a:t>
            </a:r>
            <a:endParaRPr lang="nn-NO" sz="3200" b="1" dirty="0"/>
          </a:p>
        </p:txBody>
      </p:sp>
      <p:sp>
        <p:nvSpPr>
          <p:cNvPr id="18" name="TekstSylinder 39"/>
          <p:cNvSpPr txBox="1"/>
          <p:nvPr/>
        </p:nvSpPr>
        <p:spPr>
          <a:xfrm>
            <a:off x="7308304" y="287500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nb-NO" sz="3200" b="1" dirty="0" smtClean="0"/>
              <a:t>4</a:t>
            </a:r>
            <a:endParaRPr lang="nn-NO" sz="3200" b="1" dirty="0"/>
          </a:p>
        </p:txBody>
      </p:sp>
      <p:sp>
        <p:nvSpPr>
          <p:cNvPr id="19" name="TekstSylinder 39"/>
          <p:cNvSpPr txBox="1"/>
          <p:nvPr/>
        </p:nvSpPr>
        <p:spPr>
          <a:xfrm>
            <a:off x="8460432" y="421237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nb-NO" sz="3200" b="1" dirty="0" smtClean="0"/>
              <a:t>3</a:t>
            </a:r>
            <a:endParaRPr lang="nn-NO" sz="3200" b="1" dirty="0"/>
          </a:p>
        </p:txBody>
      </p:sp>
      <p:sp>
        <p:nvSpPr>
          <p:cNvPr id="20" name="TekstSylinder 39"/>
          <p:cNvSpPr txBox="1"/>
          <p:nvPr/>
        </p:nvSpPr>
        <p:spPr>
          <a:xfrm>
            <a:off x="6553200" y="583377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nb-NO" sz="3200" b="1" dirty="0" smtClean="0"/>
              <a:t>2</a:t>
            </a:r>
            <a:endParaRPr lang="nn-NO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42" grpId="2"/>
      <p:bldP spid="42" grpId="3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NF_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CD0E2EBFA01441947428212C42CC53" ma:contentTypeVersion="1" ma:contentTypeDescription="Opprett et nytt dokument." ma:contentTypeScope="" ma:versionID="bf41b031e74112493003d2fd399bd80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7d8b363b3fb2829a9b71c2ac15b22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E9F43-FB1A-45E5-BC8D-70F67C4D29F4}"/>
</file>

<file path=customXml/itemProps2.xml><?xml version="1.0" encoding="utf-8"?>
<ds:datastoreItem xmlns:ds="http://schemas.openxmlformats.org/officeDocument/2006/customXml" ds:itemID="{5C98348D-002D-4B34-B46E-A071C77BDA79}"/>
</file>

<file path=customXml/itemProps3.xml><?xml version="1.0" encoding="utf-8"?>
<ds:datastoreItem xmlns:ds="http://schemas.openxmlformats.org/officeDocument/2006/customXml" ds:itemID="{06DF0CEA-8526-4AB1-950B-D7C2179FB703}"/>
</file>

<file path=docProps/app.xml><?xml version="1.0" encoding="utf-8"?>
<Properties xmlns="http://schemas.openxmlformats.org/officeDocument/2006/extended-properties" xmlns:vt="http://schemas.openxmlformats.org/officeDocument/2006/docPropsVTypes">
  <Template>NF_pres</Template>
  <TotalTime>4793</TotalTime>
  <Words>994</Words>
  <Application>Microsoft Office PowerPoint</Application>
  <PresentationFormat>Skjermfremvisning (4:3)</PresentationFormat>
  <Paragraphs>403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NF_pres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</vt:vector>
  </TitlesOfParts>
  <Company>NIF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us-char</dc:creator>
  <cp:lastModifiedBy>Nils Kr. Wiig</cp:lastModifiedBy>
  <cp:revision>342</cp:revision>
  <dcterms:created xsi:type="dcterms:W3CDTF">2010-01-14T12:22:22Z</dcterms:created>
  <dcterms:modified xsi:type="dcterms:W3CDTF">2012-01-21T08:29:35Z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0x01010097CD0E2EBFA01441947428212C42CC53</vt:lpwstr>
  </property>
</Properties>
</file>