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4"/>
  </p:notesMasterIdLst>
  <p:sldIdLst>
    <p:sldId id="375" r:id="rId5"/>
    <p:sldId id="431" r:id="rId6"/>
    <p:sldId id="376" r:id="rId7"/>
    <p:sldId id="377" r:id="rId8"/>
    <p:sldId id="379" r:id="rId9"/>
    <p:sldId id="384" r:id="rId10"/>
    <p:sldId id="385" r:id="rId11"/>
    <p:sldId id="386" r:id="rId12"/>
    <p:sldId id="387" r:id="rId13"/>
    <p:sldId id="388" r:id="rId14"/>
    <p:sldId id="436" r:id="rId15"/>
    <p:sldId id="389" r:id="rId16"/>
    <p:sldId id="390" r:id="rId17"/>
    <p:sldId id="392" r:id="rId18"/>
    <p:sldId id="393" r:id="rId19"/>
    <p:sldId id="394" r:id="rId20"/>
    <p:sldId id="395" r:id="rId21"/>
    <p:sldId id="396" r:id="rId22"/>
    <p:sldId id="397" r:id="rId23"/>
    <p:sldId id="432" r:id="rId24"/>
    <p:sldId id="427" r:id="rId25"/>
    <p:sldId id="378" r:id="rId26"/>
    <p:sldId id="380" r:id="rId27"/>
    <p:sldId id="381" r:id="rId28"/>
    <p:sldId id="398" r:id="rId29"/>
    <p:sldId id="435" r:id="rId30"/>
    <p:sldId id="425" r:id="rId31"/>
    <p:sldId id="400" r:id="rId32"/>
    <p:sldId id="401" r:id="rId33"/>
    <p:sldId id="402" r:id="rId34"/>
    <p:sldId id="403" r:id="rId35"/>
    <p:sldId id="437" r:id="rId36"/>
    <p:sldId id="404" r:id="rId37"/>
    <p:sldId id="405" r:id="rId38"/>
    <p:sldId id="438" r:id="rId39"/>
    <p:sldId id="382" r:id="rId40"/>
    <p:sldId id="383" r:id="rId41"/>
    <p:sldId id="406" r:id="rId42"/>
    <p:sldId id="407" r:id="rId43"/>
    <p:sldId id="408" r:id="rId44"/>
    <p:sldId id="409" r:id="rId45"/>
    <p:sldId id="410" r:id="rId46"/>
    <p:sldId id="416" r:id="rId47"/>
    <p:sldId id="417" r:id="rId48"/>
    <p:sldId id="418" r:id="rId49"/>
    <p:sldId id="419" r:id="rId50"/>
    <p:sldId id="433" r:id="rId51"/>
    <p:sldId id="420" r:id="rId52"/>
    <p:sldId id="421" r:id="rId53"/>
    <p:sldId id="422" r:id="rId54"/>
    <p:sldId id="423" r:id="rId55"/>
    <p:sldId id="424" r:id="rId56"/>
    <p:sldId id="411" r:id="rId57"/>
    <p:sldId id="434" r:id="rId58"/>
    <p:sldId id="412" r:id="rId59"/>
    <p:sldId id="414" r:id="rId60"/>
    <p:sldId id="430" r:id="rId61"/>
    <p:sldId id="413" r:id="rId62"/>
    <p:sldId id="415" r:id="rId6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542006-1F21-8DA9-3697-57FDF2CA0DD8}" name="Nygård, Kari Ann" initials="NKA" userId="S::kany@brreg.no::980ffc06-3708-44e1-95ff-d0e6309c26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62900-2A11-1359-78AB-E523FF80C469}" v="94" dt="2023-11-01T15:38:06.671"/>
    <p1510:client id="{3C262A79-F1E1-FA36-54A5-58B5B41315AB}" v="1065" dt="2023-11-01T18:24:04.679"/>
    <p1510:client id="{837660B2-1CAA-420B-857A-2DCFD93E565D}" v="27" dt="2023-11-02T14:38:54.089"/>
    <p1510:client id="{851EB8DC-AB18-2F27-5580-22E357BBF96D}" v="4" dt="2023-11-13T11:00:15.617"/>
    <p1510:client id="{8B7C2275-699E-BBE5-1217-38520F922A64}" v="1" dt="2023-11-01T16:51:26.065"/>
    <p1510:client id="{AFBA5726-60DC-4AB6-913F-1EACC28B6DAF}" v="86" dt="2023-11-01T16:43:03.725"/>
    <p1510:client id="{BF655C14-8095-4F59-8661-C6FAECA5116A}" v="1" dt="2023-11-01T15:18:39.185"/>
    <p1510:client id="{CBE9743B-56A9-D21E-D8F8-A31FE5010FED}" v="3" dt="2023-11-03T10:01:45.243"/>
    <p1510:client id="{D146B525-C072-D35F-19D3-37E546046860}" v="212" dt="2023-11-02T17:11:40.923"/>
    <p1510:client id="{D455942A-3A75-5077-4E3C-9B32B52561F5}" v="141" dt="2023-11-09T15:46:02.020"/>
    <p1510:client id="{EB7F43CE-1AFF-DDE8-66C9-A07F616A19C2}" v="262" dt="2023-11-06T10:49:09.596"/>
    <p1510:client id="{FC527915-A7D6-0E6A-6F2B-E8CDABD89A45}" v="394" dt="2023-11-01T16:31:37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94" autoAdjust="0"/>
  </p:normalViewPr>
  <p:slideViewPr>
    <p:cSldViewPr snapToGrid="0">
      <p:cViewPr varScale="1">
        <p:scale>
          <a:sx n="69" d="100"/>
          <a:sy n="69" d="100"/>
        </p:scale>
        <p:origin x="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B189A-61AB-4C09-8C71-A9615B832C8B}" type="datetimeFigureOut">
              <a:t>13.11.2023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6EBE6-0DB3-4131-A36E-0941CEB3BB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nb-NO" dirty="0"/>
              <a:t>Advarsel og diskvalifikasjon kan bare gis av starteren. (CR 22.7)</a:t>
            </a:r>
            <a:endParaRPr lang="en-US" dirty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nb-NO" b="1" i="1" dirty="0"/>
              <a:t>Starteren bestemmer </a:t>
            </a:r>
            <a:endParaRPr lang="nb-NO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nb-NO" b="1" i="1" dirty="0">
                <a:latin typeface="Arial"/>
                <a:cs typeface="Arial"/>
              </a:rPr>
              <a:t>Om en advarsel skal gis, </a:t>
            </a:r>
            <a:endParaRPr lang="nb-NO" dirty="0">
              <a:latin typeface="Arial"/>
              <a:cs typeface="Arial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nb-NO" b="1" i="1" dirty="0">
                <a:latin typeface="Arial"/>
                <a:cs typeface="Arial"/>
              </a:rPr>
              <a:t>Om noen skal diskvalifiseres </a:t>
            </a:r>
            <a:endParaRPr lang="nb-NO" dirty="0">
              <a:latin typeface="Arial"/>
              <a:cs typeface="Arial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nb-NO" b="1" i="1" dirty="0">
                <a:latin typeface="Arial"/>
                <a:cs typeface="Arial"/>
              </a:rPr>
              <a:t>Og evt. hvem</a:t>
            </a:r>
            <a:endParaRPr lang="nb-NO" dirty="0">
              <a:latin typeface="Arial"/>
              <a:cs typeface="Arial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3172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Kan </a:t>
            </a:r>
            <a:r>
              <a:rPr lang="en-US" dirty="0" err="1">
                <a:latin typeface="Calibri"/>
                <a:ea typeface="Calibri"/>
                <a:cs typeface="Calibri"/>
              </a:rPr>
              <a:t>gås</a:t>
            </a:r>
            <a:r>
              <a:rPr lang="en-US" dirty="0">
                <a:latin typeface="Calibri"/>
                <a:ea typeface="Calibri"/>
                <a:cs typeface="Calibri"/>
              </a:rPr>
              <a:t> fort gjennom.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121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Kan </a:t>
            </a:r>
            <a:r>
              <a:rPr lang="en-US" dirty="0" err="1">
                <a:latin typeface="Calibri"/>
                <a:ea typeface="Calibri"/>
                <a:cs typeface="Calibri"/>
              </a:rPr>
              <a:t>gås</a:t>
            </a:r>
            <a:r>
              <a:rPr lang="en-US" dirty="0">
                <a:latin typeface="Calibri"/>
                <a:ea typeface="Calibri"/>
                <a:cs typeface="Calibri"/>
              </a:rPr>
              <a:t> fort gjennom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65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Ved for </a:t>
            </a:r>
            <a:r>
              <a:rPr lang="en-US" err="1">
                <a:latin typeface="Calibri"/>
                <a:ea typeface="Calibri"/>
                <a:cs typeface="Calibri"/>
              </a:rPr>
              <a:t>raske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reaksjonstider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tett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det </a:t>
            </a:r>
            <a:r>
              <a:rPr lang="en-US" err="1">
                <a:latin typeface="Calibri"/>
                <a:ea typeface="Calibri"/>
                <a:cs typeface="Calibri"/>
              </a:rPr>
              <a:t>lovlige</a:t>
            </a:r>
            <a:r>
              <a:rPr lang="en-US">
                <a:latin typeface="Calibri"/>
                <a:ea typeface="Calibri"/>
                <a:cs typeface="Calibri"/>
              </a:rPr>
              <a:t> 0,1 </a:t>
            </a:r>
            <a:r>
              <a:rPr lang="en-US" err="1">
                <a:latin typeface="Calibri"/>
                <a:ea typeface="Calibri"/>
                <a:cs typeface="Calibri"/>
              </a:rPr>
              <a:t>sek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det </a:t>
            </a:r>
            <a:r>
              <a:rPr lang="en-US" err="1">
                <a:latin typeface="Calibri"/>
                <a:ea typeface="Calibri"/>
                <a:cs typeface="Calibri"/>
              </a:rPr>
              <a:t>tillates</a:t>
            </a:r>
            <a:r>
              <a:rPr lang="en-US">
                <a:latin typeface="Calibri"/>
                <a:ea typeface="Calibri"/>
                <a:cs typeface="Calibri"/>
              </a:rPr>
              <a:t> å </a:t>
            </a:r>
            <a:r>
              <a:rPr lang="en-US" err="1">
                <a:latin typeface="Calibri"/>
                <a:ea typeface="Calibri"/>
                <a:cs typeface="Calibri"/>
              </a:rPr>
              <a:t>løpe</a:t>
            </a:r>
            <a:r>
              <a:rPr lang="en-US">
                <a:latin typeface="Calibri"/>
                <a:ea typeface="Calibri"/>
                <a:cs typeface="Calibri"/>
              </a:rPr>
              <a:t> under protest om det er </a:t>
            </a:r>
            <a:r>
              <a:rPr lang="en-US" err="1">
                <a:latin typeface="Calibri"/>
                <a:ea typeface="Calibri"/>
                <a:cs typeface="Calibri"/>
              </a:rPr>
              <a:t>usikkerhet</a:t>
            </a:r>
            <a:r>
              <a:rPr lang="en-US">
                <a:latin typeface="Calibri"/>
                <a:ea typeface="Calibri"/>
                <a:cs typeface="Calibri"/>
              </a:rPr>
              <a:t> om </a:t>
            </a:r>
            <a:r>
              <a:rPr lang="en-US" err="1">
                <a:latin typeface="Calibri"/>
                <a:ea typeface="Calibri"/>
                <a:cs typeface="Calibri"/>
              </a:rPr>
              <a:t>reaksjonstiden</a:t>
            </a:r>
            <a:r>
              <a:rPr lang="en-US">
                <a:latin typeface="Calibri"/>
                <a:ea typeface="Calibri"/>
                <a:cs typeface="Calibri"/>
              </a:rPr>
              <a:t> er </a:t>
            </a:r>
            <a:r>
              <a:rPr lang="en-US" err="1">
                <a:latin typeface="Calibri"/>
                <a:ea typeface="Calibri"/>
                <a:cs typeface="Calibri"/>
              </a:rPr>
              <a:t>opp</a:t>
            </a:r>
            <a:r>
              <a:rPr lang="en-US">
                <a:latin typeface="Calibri"/>
                <a:ea typeface="Calibri"/>
                <a:cs typeface="Calibri"/>
              </a:rPr>
              <a:t> mot det </a:t>
            </a:r>
            <a:r>
              <a:rPr lang="en-US" err="1">
                <a:latin typeface="Calibri"/>
                <a:ea typeface="Calibri"/>
                <a:cs typeface="Calibri"/>
              </a:rPr>
              <a:t>lovlige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nivå</a:t>
            </a:r>
            <a:r>
              <a:rPr lang="en-US">
                <a:latin typeface="Calibri"/>
                <a:ea typeface="Calibri"/>
                <a:cs typeface="Calibri"/>
              </a:rPr>
              <a:t>. Ny </a:t>
            </a:r>
            <a:r>
              <a:rPr lang="en-US" err="1">
                <a:latin typeface="Calibri"/>
                <a:ea typeface="Calibri"/>
                <a:cs typeface="Calibri"/>
              </a:rPr>
              <a:t>kommentar</a:t>
            </a:r>
            <a:r>
              <a:rPr lang="en-US">
                <a:latin typeface="Calibri"/>
                <a:ea typeface="Calibri"/>
                <a:cs typeface="Calibri"/>
              </a:rPr>
              <a:t> I starting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2130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Gås</a:t>
            </a:r>
            <a:r>
              <a:rPr lang="en-US" dirty="0">
                <a:latin typeface="Calibri"/>
                <a:ea typeface="Calibri"/>
                <a:cs typeface="Calibri"/>
              </a:rPr>
              <a:t> fort gjennom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425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Gås</a:t>
            </a:r>
            <a:r>
              <a:rPr lang="en-US" dirty="0">
                <a:latin typeface="Calibri"/>
                <a:ea typeface="Calibri"/>
                <a:cs typeface="Calibri"/>
              </a:rPr>
              <a:t> fort gjennom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233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nb-NO"/>
              <a:t>ikke nødvendigvis autorisert dommer, men kan med fordel være en autorisert starter</a:t>
            </a: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319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*Merk de </a:t>
            </a:r>
            <a:r>
              <a:rPr lang="en-US" dirty="0" err="1">
                <a:latin typeface="Calibri"/>
                <a:ea typeface="Calibri"/>
                <a:cs typeface="Calibri"/>
              </a:rPr>
              <a:t>ulike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regler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gjelder</a:t>
            </a:r>
            <a:r>
              <a:rPr lang="en-US" dirty="0">
                <a:latin typeface="Calibri"/>
                <a:ea typeface="Calibri"/>
                <a:cs typeface="Calibri"/>
              </a:rPr>
              <a:t> for </a:t>
            </a:r>
            <a:r>
              <a:rPr lang="en-US" dirty="0" err="1">
                <a:latin typeface="Calibri"/>
                <a:ea typeface="Calibri"/>
                <a:cs typeface="Calibri"/>
              </a:rPr>
              <a:t>enkeltøvelser</a:t>
            </a:r>
            <a:r>
              <a:rPr lang="en-US" dirty="0">
                <a:latin typeface="Calibri"/>
                <a:ea typeface="Calibri"/>
                <a:cs typeface="Calibri"/>
              </a:rPr>
              <a:t> vs </a:t>
            </a:r>
            <a:r>
              <a:rPr lang="en-US" dirty="0" err="1">
                <a:latin typeface="Calibri"/>
                <a:ea typeface="Calibri"/>
                <a:cs typeface="Calibri"/>
              </a:rPr>
              <a:t>mangekamp</a:t>
            </a:r>
            <a:r>
              <a:rPr lang="en-US" dirty="0">
                <a:latin typeface="Calibri"/>
                <a:ea typeface="Calibri"/>
                <a:cs typeface="Calibri"/>
              </a:rPr>
              <a:t> og </a:t>
            </a:r>
            <a:r>
              <a:rPr lang="en-US" dirty="0" err="1">
                <a:latin typeface="Calibri"/>
                <a:ea typeface="Calibri"/>
                <a:cs typeface="Calibri"/>
              </a:rPr>
              <a:t>egne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regler</a:t>
            </a:r>
            <a:r>
              <a:rPr lang="en-US" dirty="0">
                <a:latin typeface="Calibri"/>
                <a:ea typeface="Calibri"/>
                <a:cs typeface="Calibri"/>
              </a:rPr>
              <a:t> for </a:t>
            </a:r>
            <a:r>
              <a:rPr lang="en-US" dirty="0" err="1">
                <a:latin typeface="Calibri"/>
                <a:ea typeface="Calibri"/>
                <a:cs typeface="Calibri"/>
              </a:rPr>
              <a:t>yndre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utøvere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5442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Sett inn </a:t>
            </a:r>
            <a:r>
              <a:rPr lang="en-US" err="1">
                <a:latin typeface="Calibri"/>
                <a:ea typeface="Calibri"/>
                <a:cs typeface="Calibri"/>
              </a:rPr>
              <a:t>nytt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rødt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hvitt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kort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som</a:t>
            </a:r>
            <a:r>
              <a:rPr lang="en-US">
                <a:latin typeface="Calibri"/>
                <a:ea typeface="Calibri"/>
                <a:cs typeface="Calibri"/>
              </a:rPr>
              <a:t> </a:t>
            </a:r>
            <a:r>
              <a:rPr lang="en-US" err="1">
                <a:latin typeface="Calibri"/>
                <a:ea typeface="Calibri"/>
                <a:cs typeface="Calibri"/>
              </a:rPr>
              <a:t>indikerer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løp</a:t>
            </a:r>
            <a:r>
              <a:rPr lang="en-US">
                <a:latin typeface="Calibri"/>
                <a:ea typeface="Calibri"/>
                <a:cs typeface="Calibri"/>
              </a:rPr>
              <a:t> under protest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8427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Kan forklaringen legges i notatene? Her står alt kurslærer skal si på selve sliden.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6EBE6-0DB3-4131-A36E-0941CEB3BB1A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529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Kan forklaringen legges i notatene? Her står alt kurslærer skal si på selve sliden.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6EBE6-0DB3-4131-A36E-0941CEB3BB1A}" type="slidenum">
              <a:rPr lang="nb-NO" smtClean="0"/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28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Fra CR til 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9775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Forslag: legg kommentaren her i notatene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6EBE6-0DB3-4131-A36E-0941CEB3BB1A}" type="slidenum">
              <a:rPr lang="nb-NO" smtClean="0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605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Kan </a:t>
            </a:r>
            <a:r>
              <a:rPr lang="en-US" dirty="0" err="1">
                <a:latin typeface="Calibri"/>
                <a:ea typeface="Calibri"/>
                <a:cs typeface="Calibri"/>
              </a:rPr>
              <a:t>gås</a:t>
            </a:r>
            <a:r>
              <a:rPr lang="en-US" dirty="0">
                <a:latin typeface="Calibri"/>
                <a:ea typeface="Calibri"/>
                <a:cs typeface="Calibri"/>
              </a:rPr>
              <a:t> fort gjennom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292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Dette er heller ikke </a:t>
            </a:r>
            <a:r>
              <a:rPr lang="en-US" dirty="0" err="1">
                <a:latin typeface="Calibri"/>
                <a:ea typeface="Calibri"/>
                <a:cs typeface="Calibri"/>
              </a:rPr>
              <a:t>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statisk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plassering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56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943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Forklar</a:t>
            </a:r>
            <a:r>
              <a:rPr lang="en-US">
                <a:latin typeface="Calibri"/>
                <a:ea typeface="Calibri"/>
                <a:cs typeface="Calibri"/>
              </a:rPr>
              <a:t> at </a:t>
            </a:r>
            <a:r>
              <a:rPr lang="en-US" err="1">
                <a:latin typeface="Calibri"/>
                <a:ea typeface="Calibri"/>
                <a:cs typeface="Calibri"/>
              </a:rPr>
              <a:t>oppstilling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ikke</a:t>
            </a:r>
            <a:r>
              <a:rPr lang="en-US">
                <a:latin typeface="Calibri"/>
                <a:ea typeface="Calibri"/>
                <a:cs typeface="Calibri"/>
              </a:rPr>
              <a:t> er </a:t>
            </a:r>
            <a:r>
              <a:rPr lang="en-US" err="1">
                <a:latin typeface="Calibri"/>
                <a:ea typeface="Calibri"/>
                <a:cs typeface="Calibri"/>
              </a:rPr>
              <a:t>statisk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58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603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Gå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grundig</a:t>
            </a:r>
            <a:r>
              <a:rPr lang="en-US" dirty="0">
                <a:latin typeface="Calibri"/>
                <a:ea typeface="Calibri"/>
                <a:cs typeface="Calibri"/>
              </a:rPr>
              <a:t> gjennom og </a:t>
            </a:r>
            <a:r>
              <a:rPr lang="en-US" dirty="0" err="1">
                <a:latin typeface="Calibri"/>
                <a:ea typeface="Calibri"/>
                <a:cs typeface="Calibri"/>
              </a:rPr>
              <a:t>forklar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punktene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59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03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latin typeface="Arial"/>
                <a:cs typeface="Arial"/>
              </a:rPr>
              <a:t>ved blokkstart i sving kan bakre del av blokken plasseres i banen utenfor, så lenge fotplatene og alle kroppsdeler er innenfor tildelt bane)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368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ct val="20000"/>
              </a:spcBef>
            </a:pPr>
            <a:r>
              <a:rPr lang="nb-NO" dirty="0">
                <a:latin typeface="Arial"/>
                <a:cs typeface="Arial"/>
              </a:rPr>
              <a:t>Ved kommando ”Innta plassene” eller ”Klar” skal løperne umiddelbart innta endelig startstilling</a:t>
            </a:r>
          </a:p>
          <a:p>
            <a:pPr lvl="1">
              <a:spcBef>
                <a:spcPct val="20000"/>
              </a:spcBef>
            </a:pPr>
            <a:endParaRPr lang="nb-NO" dirty="0">
              <a:latin typeface="Arial"/>
              <a:cs typeface="Arial"/>
            </a:endParaRPr>
          </a:p>
          <a:p>
            <a:pPr lvl="1">
              <a:spcBef>
                <a:spcPct val="20000"/>
              </a:spcBef>
            </a:pPr>
            <a:r>
              <a:rPr lang="nb-NO" dirty="0">
                <a:latin typeface="Arial"/>
                <a:cs typeface="Arial"/>
              </a:rPr>
              <a:t>Starter innehar overdommers ansvar når overdommer ikke er tilstede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373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Fortsettelse av forrige foil, ås fort gjennom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861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Dette </a:t>
            </a:r>
            <a:r>
              <a:rPr lang="nb-NO" noProof="0" dirty="0">
                <a:latin typeface="Calibri"/>
                <a:ea typeface="Calibri"/>
                <a:cs typeface="Calibri"/>
              </a:rPr>
              <a:t>gås</a:t>
            </a:r>
            <a:r>
              <a:rPr lang="en-US" dirty="0">
                <a:latin typeface="Calibri"/>
                <a:ea typeface="Calibri"/>
                <a:cs typeface="Calibri"/>
              </a:rPr>
              <a:t> fort gjennom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80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nb-NO" u="sng" dirty="0">
                <a:latin typeface="Arial"/>
                <a:cs typeface="Arial"/>
              </a:rPr>
              <a:t>Heat med utøvere fra forskjellige klasser:</a:t>
            </a:r>
            <a:endParaRPr lang="en-US" dirty="0">
              <a:latin typeface="Arial"/>
              <a:cs typeface="Arial"/>
            </a:endParaRP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nb-NO" dirty="0">
                <a:latin typeface="Arial"/>
                <a:cs typeface="Arial"/>
              </a:rPr>
              <a:t>Hver klasse vurderes separat v/diskvalifikasjon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004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nb-NO" dirty="0">
                <a:latin typeface="Arial"/>
                <a:cs typeface="Arial"/>
              </a:rPr>
              <a:t>Indikasjon på tyvstartene skal også vises på deres banemarkør. Dersom dette blir brukt.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8202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Dette </a:t>
            </a:r>
            <a:r>
              <a:rPr lang="en-US" dirty="0" err="1">
                <a:latin typeface="Calibri"/>
                <a:ea typeface="Calibri"/>
                <a:cs typeface="Calibri"/>
              </a:rPr>
              <a:t>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gås</a:t>
            </a:r>
            <a:r>
              <a:rPr lang="en-US" dirty="0">
                <a:latin typeface="Calibri"/>
                <a:ea typeface="Calibri"/>
                <a:cs typeface="Calibri"/>
              </a:rPr>
              <a:t> fort gjennom – </a:t>
            </a:r>
            <a:r>
              <a:rPr lang="en-US" dirty="0" err="1">
                <a:latin typeface="Calibri"/>
                <a:ea typeface="Calibri"/>
                <a:cs typeface="Calibri"/>
              </a:rPr>
              <a:t>mer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osm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informasjon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55A8C-1F13-48D1-8DF4-9A0198D5D8F8}" type="slidenum">
              <a:rPr lang="nb-NO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9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88F593-6E01-9179-75CC-B3C99C2D2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3DDA420-78B1-D23D-BF38-A13348304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67B9F1-FB68-88FB-35D0-4BD74B43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KRETSDOMMERKURS</a:t>
            </a:r>
          </a:p>
        </p:txBody>
      </p:sp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541F7E28-1205-D416-0118-11CBD834B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2964" y="5302188"/>
            <a:ext cx="2504305" cy="25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4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1AF8FA-9F81-FF94-BDD1-D137E7AE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F167586-6725-9106-AD35-3D9BC9450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BD6AD-4972-93FB-FFD3-F74CF788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KRETSDOMMERKURS</a:t>
            </a:r>
          </a:p>
        </p:txBody>
      </p:sp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DE0182C8-11F2-86C5-E402-9C54C4C1F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2964" y="5302188"/>
            <a:ext cx="2504305" cy="25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5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5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0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28800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5384-8788-44D3-8B11-328ECDAB8742}" type="datetime1">
              <a:rPr lang="nb-NO" smtClean="0"/>
              <a:pPr>
                <a:defRPr/>
              </a:pPr>
              <a:t>13.11.2023</a:t>
            </a:fld>
            <a:endParaRPr 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7352-5BF1-4701-87E8-01F6750E4A5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76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B62A32-DF2F-EC37-A0E4-7247D1DD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70929E-429C-725C-DF84-22ADB9C0C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89C7A-F5D4-85CC-F1C6-C07B6A86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KRETSDOMMERKURS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2A72A7-5B2A-D3B2-45EF-A4976788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7A97-F83F-492D-889B-4F75722640F0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2F54660-3074-9C7E-7269-2BF4DA529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056" y="230188"/>
            <a:ext cx="1865538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6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4980B3-0C65-EED6-D2F8-E2C929A5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1CFEDE-A530-2642-6393-18E4B9103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E3AA18-F92B-85C0-55F5-AE90FFAF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KRETSDOMMERKURS</a:t>
            </a:r>
          </a:p>
        </p:txBody>
      </p:sp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12596FA3-1348-0AA8-1515-BA2E10412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2964" y="5302188"/>
            <a:ext cx="2504305" cy="25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9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5C917A-07E2-71E3-071B-D0792F40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4DBF5E-F063-E0C5-2BA6-767F2B22C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F33E7DE-3105-3238-A311-9646E8DFD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8CFE78C-DB6A-B2A9-8196-63F32427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KRETSDOMMERKURS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F0A724E-66AE-BE74-DEFD-0B25941C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7A97-F83F-492D-889B-4F75722640F0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lassholder for innhold 4">
            <a:extLst>
              <a:ext uri="{FF2B5EF4-FFF2-40B4-BE49-F238E27FC236}">
                <a16:creationId xmlns:a16="http://schemas.microsoft.com/office/drawing/2014/main" id="{8AD9F8F9-B30E-C926-7819-863AD90C2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2964" y="5302188"/>
            <a:ext cx="2504305" cy="25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4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7FD8B1-3814-6C48-E5CB-F444481B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006E25-079E-FDBC-579D-5B661A7AA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713047-4A72-924E-C8E6-F38DE569B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40D34BC-26F3-48E3-73F4-94BB0F272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914BCD8-223A-2C7E-450D-A7834B412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7AA75F3-D441-3E0C-0821-D81BF400A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F1D0-41CE-4689-B3E8-FD7C8E784449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395EB7F-4A02-B45D-9273-2914554C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1A71644-93A1-24EE-4515-70938273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7A97-F83F-492D-889B-4F75722640F0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lassholder for innhold 4">
            <a:extLst>
              <a:ext uri="{FF2B5EF4-FFF2-40B4-BE49-F238E27FC236}">
                <a16:creationId xmlns:a16="http://schemas.microsoft.com/office/drawing/2014/main" id="{A3015731-EE2C-5404-5293-7E9881C34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2964" y="5302188"/>
            <a:ext cx="2504305" cy="25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9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5699C5-7C3B-6EFF-0874-12B02DA7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7F1A400-36ED-25CA-FD35-87EBABC5B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KRETSDOMMERKURS</a:t>
            </a:r>
          </a:p>
        </p:txBody>
      </p:sp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091B0B79-00C0-AE8B-D806-6EF363489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2964" y="5302188"/>
            <a:ext cx="2504305" cy="25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313AB69-A100-6D1E-06C8-FFE1F60B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KRETSDOMMERKURS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16F3367-A25B-8FA3-6CC4-7443E9818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2964" y="5302188"/>
            <a:ext cx="2504305" cy="25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9320D5-E1A9-779A-81A5-289F26C6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194647-1757-91F6-A74C-E281ACE7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5A6D6A-F8DD-9363-3DA3-A557C9571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11A41B0-285B-422B-3D74-48CE61C6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KRETSDOMMERKURS</a:t>
            </a:r>
          </a:p>
        </p:txBody>
      </p:sp>
      <p:pic>
        <p:nvPicPr>
          <p:cNvPr id="8" name="Plassholder for innhold 4">
            <a:extLst>
              <a:ext uri="{FF2B5EF4-FFF2-40B4-BE49-F238E27FC236}">
                <a16:creationId xmlns:a16="http://schemas.microsoft.com/office/drawing/2014/main" id="{151B638A-44E9-1556-798A-42145EA07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2964" y="5302188"/>
            <a:ext cx="2504305" cy="25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0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82211E-EDB7-AAA2-7E89-32244942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6D22ED-6812-6E2C-6C8C-FADCD751B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23CF6FE-0087-8E41-0C88-F06F3FC0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53A5FC0-857E-2E91-FC0B-6867D360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KRETSDOMMERKURS</a:t>
            </a:r>
          </a:p>
        </p:txBody>
      </p:sp>
      <p:pic>
        <p:nvPicPr>
          <p:cNvPr id="8" name="Plassholder for innhold 4">
            <a:extLst>
              <a:ext uri="{FF2B5EF4-FFF2-40B4-BE49-F238E27FC236}">
                <a16:creationId xmlns:a16="http://schemas.microsoft.com/office/drawing/2014/main" id="{8B0B46E3-A6B5-9813-752E-EFB6F089F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2964" y="5302188"/>
            <a:ext cx="2504305" cy="25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7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D3B92FD-B526-05D6-1F80-0B1B6B68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E01ACC-4301-A2C4-8B8C-DE3AA433F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01F788-E68A-6666-0CF0-D6242F7FA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KRETSDOMMERKURS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760A78-7346-C5E4-155C-8EAE50D3E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7A97-F83F-492D-889B-4F75722640F0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BA3128D5-6B1E-38F0-E6FC-840B0822A0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62964" y="5302188"/>
            <a:ext cx="2504305" cy="254566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EC5E9B7-964D-900A-3283-762C70EE699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09056" y="230188"/>
            <a:ext cx="1865538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2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2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763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F0A21-A166-4F00-A0A3-77DDD1EBB48D}" type="slidenum">
              <a:rPr lang="nb-NO"/>
              <a:pPr/>
              <a:t>1</a:t>
            </a:fld>
            <a:endParaRPr lang="nb-NO" dirty="0"/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1878376" y="2326826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4800" b="1" dirty="0">
                <a:cs typeface="Calibri"/>
              </a:rPr>
              <a:t>Starterkurs 2023</a:t>
            </a:r>
            <a:endParaRPr lang="nb-NO" b="1" dirty="0"/>
          </a:p>
        </p:txBody>
      </p:sp>
      <p:sp>
        <p:nvSpPr>
          <p:cNvPr id="150532" name="Rectangle 1028"/>
          <p:cNvSpPr>
            <a:spLocks noChangeArrowheads="1"/>
          </p:cNvSpPr>
          <p:nvPr/>
        </p:nvSpPr>
        <p:spPr bwMode="auto">
          <a:xfrm>
            <a:off x="1847528" y="6157913"/>
            <a:ext cx="57663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nb-NO" b="1" dirty="0">
                <a:latin typeface="Wingdings 3"/>
                <a:sym typeface="Symbol" pitchFamily="18" charset="2"/>
              </a:rPr>
              <a:t></a:t>
            </a:r>
            <a:r>
              <a:rPr lang="nb-NO" b="1" dirty="0">
                <a:latin typeface="Wingdings 3"/>
                <a:sym typeface="Wingdings 3"/>
              </a:rPr>
              <a:t> </a:t>
            </a:r>
            <a:r>
              <a:rPr lang="nb-NO" b="1" dirty="0">
                <a:latin typeface="Arial"/>
                <a:cs typeface="Arial"/>
              </a:rPr>
              <a:t>Norges Friidrettsforbunds dommerutvalg 2023</a:t>
            </a:r>
          </a:p>
        </p:txBody>
      </p:sp>
    </p:spTree>
    <p:extLst>
      <p:ext uri="{BB962C8B-B14F-4D97-AF65-F5344CB8AC3E}">
        <p14:creationId xmlns:p14="http://schemas.microsoft.com/office/powerpoint/2010/main" val="1335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  <p:bldP spid="15053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32F7-C1C6-484F-9CD0-09E14636D0F5}" type="slidenum">
              <a:rPr lang="nb-NO"/>
              <a:pPr/>
              <a:t>10</a:t>
            </a:fld>
            <a:endParaRPr lang="nb-NO" dirty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4835" y="510018"/>
            <a:ext cx="9040211" cy="810344"/>
          </a:xfrm>
        </p:spPr>
        <p:txBody>
          <a:bodyPr>
            <a:normAutofit/>
          </a:bodyPr>
          <a:lstStyle/>
          <a:p>
            <a:r>
              <a:rPr lang="nb-NO" b="1" dirty="0"/>
              <a:t>TR 16 – Starten (1)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017" y="1654575"/>
            <a:ext cx="10176641" cy="50882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200" b="1" dirty="0">
                <a:ea typeface="ＭＳ Ｐゴシック"/>
              </a:rPr>
              <a:t>Starten - TR 16.2</a:t>
            </a:r>
            <a:endParaRPr lang="en-US" sz="320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sz="2800" dirty="0">
                <a:ea typeface="ＭＳ Ｐゴシック"/>
              </a:rPr>
              <a:t>Alle løp skal under normale omstendigheter startes med skudd fra revolver (eller elektronisk pistol) holdt opp i været.</a:t>
            </a:r>
            <a:endParaRPr lang="nb-NO" sz="2800">
              <a:ea typeface="ＭＳ Ｐゴシック"/>
              <a:cs typeface="Calibri"/>
            </a:endParaRPr>
          </a:p>
          <a:p>
            <a:pPr lvl="1"/>
            <a:endParaRPr lang="nb-NO" sz="2800" dirty="0">
              <a:ea typeface="ＭＳ Ｐゴシック"/>
            </a:endParaRPr>
          </a:p>
          <a:p>
            <a:pPr lvl="1"/>
            <a:r>
              <a:rPr lang="nb-NO" sz="2800" dirty="0">
                <a:ea typeface="ＭＳ Ｐゴシック"/>
              </a:rPr>
              <a:t>I løp utenfor bane skal løp startes med skudd fra revolver, kanon, lufthorn eller lignende (TR 55.6).</a:t>
            </a:r>
            <a:endParaRPr lang="nb-NO" sz="2800" dirty="0">
              <a:ea typeface="ＭＳ Ｐゴシック"/>
              <a:cs typeface="Calibri"/>
            </a:endParaRPr>
          </a:p>
          <a:p>
            <a:pPr lvl="1">
              <a:lnSpc>
                <a:spcPct val="90000"/>
              </a:lnSpc>
            </a:pPr>
            <a:endParaRPr lang="nb-NO" sz="1400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1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405829-31FA-0A30-F221-17A3F4F2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ea typeface="Calibri Light"/>
                <a:cs typeface="Calibri Light"/>
              </a:rPr>
              <a:t>TR 16 – Starten (2)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D0802F-5B9B-3C74-232F-49ABC02B7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23" y="1825625"/>
            <a:ext cx="1117927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nb-NO" b="1" u="sng" dirty="0">
                <a:ea typeface="Calibri"/>
                <a:cs typeface="Calibri"/>
              </a:rPr>
              <a:t>Kommando-ordene </a:t>
            </a:r>
            <a:r>
              <a:rPr lang="nb-NO" dirty="0">
                <a:ea typeface="Calibri"/>
                <a:cs typeface="Calibri"/>
              </a:rPr>
              <a:t>på morsmålet, engelsk eller fransk. Engelsk i internasjonale mesterskap.</a:t>
            </a:r>
          </a:p>
          <a:p>
            <a:pPr lvl="2"/>
            <a:r>
              <a:rPr lang="nb-NO" sz="2400" b="1" dirty="0">
                <a:ea typeface="Calibri"/>
                <a:cs typeface="Calibri"/>
              </a:rPr>
              <a:t>Løp opp til og med 400 m:</a:t>
            </a:r>
            <a:endParaRPr lang="nb-NO" sz="2400" dirty="0">
              <a:ea typeface="Calibri"/>
              <a:cs typeface="Calibri"/>
            </a:endParaRPr>
          </a:p>
          <a:p>
            <a:pPr lvl="3"/>
            <a:r>
              <a:rPr lang="nb-NO" sz="2400" dirty="0">
                <a:ea typeface="Calibri"/>
                <a:cs typeface="Calibri"/>
              </a:rPr>
              <a:t>”Innta plassene” – ”Klar” («</a:t>
            </a:r>
            <a:r>
              <a:rPr lang="nb-NO" sz="2400" err="1">
                <a:ea typeface="Calibri"/>
                <a:cs typeface="Calibri"/>
              </a:rPr>
              <a:t>on</a:t>
            </a:r>
            <a:r>
              <a:rPr lang="nb-NO" sz="2400" dirty="0">
                <a:ea typeface="Calibri"/>
                <a:cs typeface="Calibri"/>
              </a:rPr>
              <a:t> </a:t>
            </a:r>
            <a:r>
              <a:rPr lang="nb-NO" sz="2400" err="1">
                <a:ea typeface="Calibri"/>
                <a:cs typeface="Calibri"/>
              </a:rPr>
              <a:t>your</a:t>
            </a:r>
            <a:r>
              <a:rPr lang="nb-NO" sz="2400" dirty="0">
                <a:ea typeface="Calibri"/>
                <a:cs typeface="Calibri"/>
              </a:rPr>
              <a:t> marks» - «</a:t>
            </a:r>
            <a:r>
              <a:rPr lang="nb-NO" sz="2400" err="1">
                <a:ea typeface="Calibri"/>
                <a:cs typeface="Calibri"/>
              </a:rPr>
              <a:t>set</a:t>
            </a:r>
            <a:r>
              <a:rPr lang="nb-NO" sz="2400" dirty="0">
                <a:ea typeface="Calibri"/>
                <a:cs typeface="Calibri"/>
              </a:rPr>
              <a:t>»)</a:t>
            </a:r>
          </a:p>
          <a:p>
            <a:pPr lvl="2"/>
            <a:r>
              <a:rPr lang="nb-NO" sz="2400" b="1" dirty="0">
                <a:ea typeface="Calibri"/>
                <a:cs typeface="Calibri"/>
              </a:rPr>
              <a:t>Løp lenger enn 400 m:</a:t>
            </a:r>
          </a:p>
          <a:p>
            <a:pPr lvl="3"/>
            <a:r>
              <a:rPr lang="nb-NO" sz="2400" dirty="0">
                <a:ea typeface="Calibri"/>
                <a:cs typeface="Calibri"/>
              </a:rPr>
              <a:t>”Innta plassene” («</a:t>
            </a:r>
            <a:r>
              <a:rPr lang="nb-NO" sz="2400" err="1">
                <a:ea typeface="Calibri"/>
                <a:cs typeface="Calibri"/>
              </a:rPr>
              <a:t>on</a:t>
            </a:r>
            <a:r>
              <a:rPr lang="nb-NO" sz="2400" dirty="0">
                <a:ea typeface="Calibri"/>
                <a:cs typeface="Calibri"/>
              </a:rPr>
              <a:t> </a:t>
            </a:r>
            <a:r>
              <a:rPr lang="nb-NO" sz="2400" err="1">
                <a:ea typeface="Calibri"/>
                <a:cs typeface="Calibri"/>
              </a:rPr>
              <a:t>your</a:t>
            </a:r>
            <a:r>
              <a:rPr lang="nb-NO" sz="2400" dirty="0">
                <a:ea typeface="Calibri"/>
                <a:cs typeface="Calibri"/>
              </a:rPr>
              <a:t> marks»)</a:t>
            </a:r>
          </a:p>
          <a:p>
            <a:pPr lvl="3"/>
            <a:r>
              <a:rPr lang="nb-NO" sz="2400" dirty="0">
                <a:ea typeface="Calibri"/>
                <a:cs typeface="Calibri"/>
              </a:rPr>
              <a:t>Ikke tillatt å berøre marken med hendene</a:t>
            </a:r>
          </a:p>
          <a:p>
            <a:pPr lvl="3"/>
            <a:endParaRPr lang="nb-NO" dirty="0">
              <a:ea typeface="Calibri"/>
              <a:cs typeface="Calibri"/>
            </a:endParaRPr>
          </a:p>
          <a:p>
            <a:pPr lvl="2"/>
            <a:r>
              <a:rPr lang="nb-NO" sz="2400" dirty="0">
                <a:ea typeface="Calibri"/>
                <a:cs typeface="Calibri"/>
              </a:rPr>
              <a:t>Ikke berøre startstreken eller marken foran streken når klar for start.</a:t>
            </a:r>
          </a:p>
          <a:p>
            <a:pPr lvl="2"/>
            <a:r>
              <a:rPr lang="nb-NO" sz="2400" dirty="0">
                <a:ea typeface="Calibri"/>
                <a:cs typeface="Calibri"/>
              </a:rPr>
              <a:t>Når alle er rolige: Skudd</a:t>
            </a:r>
          </a:p>
          <a:p>
            <a:pPr lvl="2"/>
            <a:r>
              <a:rPr lang="nb-NO" sz="2400" dirty="0">
                <a:ea typeface="Calibri"/>
                <a:cs typeface="Calibri"/>
              </a:rPr>
              <a:t>Hvis ikke alt er klart: Kommando ”reis opp”</a:t>
            </a:r>
          </a:p>
        </p:txBody>
      </p:sp>
    </p:spTree>
    <p:extLst>
      <p:ext uri="{BB962C8B-B14F-4D97-AF65-F5344CB8AC3E}">
        <p14:creationId xmlns:p14="http://schemas.microsoft.com/office/powerpoint/2010/main" val="223581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2A2E-8F5F-4D26-88B8-B7BFC976E212}" type="slidenum">
              <a:rPr lang="nb-NO" dirty="0"/>
              <a:pPr/>
              <a:t>12</a:t>
            </a:fld>
            <a:endParaRPr lang="nb-NO" dirty="0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818" y="635079"/>
            <a:ext cx="8954814" cy="882352"/>
          </a:xfrm>
        </p:spPr>
        <p:txBody>
          <a:bodyPr>
            <a:normAutofit/>
          </a:bodyPr>
          <a:lstStyle/>
          <a:p>
            <a:r>
              <a:rPr lang="nb-NO" b="1" dirty="0"/>
              <a:t>TR 16 – Starten forts. (3)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1" y="1774570"/>
            <a:ext cx="10104382" cy="48432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b="1" dirty="0"/>
              <a:t>Bruk av startblokker - TR 16.3</a:t>
            </a:r>
            <a:endParaRPr lang="nb-NO" sz="2000" b="1" dirty="0"/>
          </a:p>
          <a:p>
            <a:pPr lvl="1"/>
            <a:r>
              <a:rPr lang="nb-NO" dirty="0"/>
              <a:t>Liggende start og bruk av blokker er obligatorisk ved distanser opp til og med 400m (Inkl. alle stafetter som starter med løp opp til 400 m)</a:t>
            </a:r>
            <a:endParaRPr lang="nb-NO" dirty="0">
              <a:ea typeface="Calibri"/>
              <a:cs typeface="Calibri"/>
            </a:endParaRPr>
          </a:p>
          <a:p>
            <a:pPr lvl="1"/>
            <a:r>
              <a:rPr lang="nb-NO" dirty="0">
                <a:ea typeface="ＭＳ Ｐゴシック"/>
              </a:rPr>
              <a:t>Ingen del av startblokkene skal overskride startlinjen eller inn i en annen løpebane</a:t>
            </a:r>
          </a:p>
          <a:p>
            <a:pPr>
              <a:buFont typeface="Arial" pitchFamily="49" charset="0"/>
              <a:buChar char="•"/>
            </a:pPr>
            <a:r>
              <a:rPr lang="nb-NO" b="1" dirty="0">
                <a:ea typeface="ＭＳ Ｐゴシック"/>
              </a:rPr>
              <a:t>Unntak, nasjonal regel – TR 15.1</a:t>
            </a:r>
            <a:endParaRPr lang="nb-NO" b="1" dirty="0">
              <a:ea typeface="ＭＳ Ｐゴシック"/>
              <a:cs typeface="Calibri"/>
            </a:endParaRPr>
          </a:p>
          <a:p>
            <a:pPr lvl="1"/>
            <a:r>
              <a:rPr lang="nb-NO" dirty="0">
                <a:ea typeface="ＭＳ Ｐゴシック"/>
              </a:rPr>
              <a:t>11-12 årsklassen i jente og guttestevner</a:t>
            </a:r>
            <a:endParaRPr lang="nb-NO" dirty="0">
              <a:ea typeface="ＭＳ Ｐゴシック"/>
              <a:cs typeface="Calibri"/>
            </a:endParaRPr>
          </a:p>
          <a:p>
            <a:pPr lvl="1"/>
            <a:r>
              <a:rPr lang="nb-NO" dirty="0">
                <a:ea typeface="ＭＳ Ｐゴシック"/>
              </a:rPr>
              <a:t>Rene veteranheat</a:t>
            </a:r>
            <a:endParaRPr lang="nb-NO" dirty="0">
              <a:ea typeface="ＭＳ Ｐゴシック"/>
              <a:cs typeface="Calibri"/>
            </a:endParaRPr>
          </a:p>
          <a:p>
            <a:r>
              <a:rPr lang="nb-NO" b="1" dirty="0"/>
              <a:t>Bruk av startblokker - TR 16.4</a:t>
            </a:r>
            <a:endParaRPr lang="nb-NO" b="1" dirty="0">
              <a:ea typeface="Calibri"/>
              <a:cs typeface="Calibri"/>
            </a:endParaRPr>
          </a:p>
          <a:p>
            <a:pPr lvl="1"/>
            <a:r>
              <a:rPr lang="nb-NO" dirty="0"/>
              <a:t>Startblokker skal ikke benyttes på noen annen distanse enn de som er nevnt ovenfor</a:t>
            </a:r>
            <a:endParaRPr lang="nb-NO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1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AD4C-22A4-4282-8F7C-38D36927E47A}" type="slidenum">
              <a:rPr lang="nb-NO"/>
              <a:pPr/>
              <a:t>13</a:t>
            </a:fld>
            <a:endParaRPr lang="nb-NO" dirty="0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0524" y="738352"/>
            <a:ext cx="8757744" cy="747936"/>
          </a:xfrm>
        </p:spPr>
        <p:txBody>
          <a:bodyPr>
            <a:normAutofit/>
          </a:bodyPr>
          <a:lstStyle/>
          <a:p>
            <a:r>
              <a:rPr lang="nb-NO" b="1" dirty="0"/>
              <a:t>TR 16 – Starten forts. (4)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352" y="1910707"/>
            <a:ext cx="10051829" cy="4511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3200" b="1" dirty="0"/>
              <a:t>Startprosedyre - TR 16.3</a:t>
            </a:r>
            <a:endParaRPr lang="nb-NO" sz="3200" b="1" dirty="0">
              <a:ea typeface="Calibri"/>
              <a:cs typeface="Calibri"/>
            </a:endParaRPr>
          </a:p>
          <a:p>
            <a:pPr lvl="1"/>
            <a:r>
              <a:rPr lang="nb-NO" sz="2800" b="1" dirty="0"/>
              <a:t>Etter kommando ”Innta plassene</a:t>
            </a:r>
            <a:r>
              <a:rPr lang="nb-NO" sz="2800" dirty="0"/>
              <a:t>”(opp til 400 m) skal løperne</a:t>
            </a:r>
            <a:endParaRPr lang="nb-NO" sz="2800" dirty="0">
              <a:ea typeface="Calibri"/>
              <a:cs typeface="Calibri"/>
            </a:endParaRPr>
          </a:p>
          <a:p>
            <a:pPr lvl="2"/>
            <a:r>
              <a:rPr lang="nb-NO" sz="2400" dirty="0"/>
              <a:t>Innta startstilling helt innenfor tildelt bane</a:t>
            </a:r>
            <a:endParaRPr lang="nb-NO" sz="2400">
              <a:ea typeface="Calibri"/>
              <a:cs typeface="Calibri"/>
            </a:endParaRPr>
          </a:p>
          <a:p>
            <a:pPr lvl="2"/>
            <a:r>
              <a:rPr lang="nb-NO" sz="2400" dirty="0"/>
              <a:t>Begge hender og minst ett kne skal berøre banen</a:t>
            </a:r>
            <a:endParaRPr lang="nb-NO" sz="2400">
              <a:ea typeface="Calibri"/>
              <a:cs typeface="Calibri"/>
            </a:endParaRPr>
          </a:p>
          <a:p>
            <a:pPr lvl="2"/>
            <a:r>
              <a:rPr lang="nb-NO" sz="2400" dirty="0"/>
              <a:t>Begge føtter skal ha kontakt med startblokken</a:t>
            </a:r>
            <a:endParaRPr lang="nb-NO" sz="2400">
              <a:ea typeface="Calibri"/>
              <a:cs typeface="Calibri"/>
            </a:endParaRPr>
          </a:p>
          <a:p>
            <a:pPr lvl="2"/>
            <a:endParaRPr lang="nb-NO" sz="2400" dirty="0"/>
          </a:p>
          <a:p>
            <a:pPr lvl="1"/>
            <a:r>
              <a:rPr lang="nb-NO" sz="2800" b="1" dirty="0"/>
              <a:t>Etter kommando ”Klar” </a:t>
            </a:r>
            <a:r>
              <a:rPr lang="nb-NO" sz="2800" dirty="0"/>
              <a:t>skal løperne</a:t>
            </a:r>
            <a:endParaRPr lang="nb-NO" sz="2800">
              <a:ea typeface="Calibri"/>
              <a:cs typeface="Calibri"/>
            </a:endParaRPr>
          </a:p>
          <a:p>
            <a:pPr lvl="2"/>
            <a:r>
              <a:rPr lang="nb-NO" sz="2400" dirty="0"/>
              <a:t>Straks reise seg til klarstilling</a:t>
            </a:r>
            <a:endParaRPr lang="nb-NO" sz="2400">
              <a:ea typeface="Calibri"/>
              <a:cs typeface="Calibri"/>
            </a:endParaRPr>
          </a:p>
          <a:p>
            <a:pPr lvl="2"/>
            <a:r>
              <a:rPr lang="nb-NO" sz="2400" dirty="0"/>
              <a:t>Beholde hendene i berøring med banen, føttene kontakt med blokken</a:t>
            </a:r>
            <a:endParaRPr lang="nb-NO" sz="2400">
              <a:ea typeface="Calibri"/>
              <a:cs typeface="Calibri"/>
            </a:endParaRPr>
          </a:p>
          <a:p>
            <a:pPr lvl="2"/>
            <a:r>
              <a:rPr lang="nb-NO" sz="2400" dirty="0"/>
              <a:t>Ikke berøre startstreken eller marken foran</a:t>
            </a:r>
            <a:endParaRPr lang="nb-NO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303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DE15-31AA-4891-B1E8-E41C63CBB4CE}" type="slidenum">
              <a:rPr lang="nb-NO"/>
              <a:pPr/>
              <a:t>14</a:t>
            </a:fld>
            <a:endParaRPr lang="nb-NO" dirty="0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386" y="652683"/>
            <a:ext cx="7772400" cy="815975"/>
          </a:xfrm>
        </p:spPr>
        <p:txBody>
          <a:bodyPr>
            <a:normAutofit/>
          </a:bodyPr>
          <a:lstStyle/>
          <a:p>
            <a:r>
              <a:rPr lang="nb-NO" b="1" dirty="0">
                <a:ea typeface="ＭＳ Ｐゴシック"/>
              </a:rPr>
              <a:t>TR 16 – Starten forts. (5)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8407" y="1628800"/>
            <a:ext cx="9891548" cy="47525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nb-NO" sz="3200" dirty="0"/>
              <a:t>Usportslig eller upassende opptreden - TR 16.5:</a:t>
            </a:r>
            <a:endParaRPr lang="nb-NO" sz="3200" dirty="0"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nb-NO" sz="1800" b="1" u="sng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800" b="1" dirty="0"/>
              <a:t>Dersom en utøver, etter starterens oppfatning:</a:t>
            </a:r>
            <a:endParaRPr lang="nb-NO" sz="2800" b="1">
              <a:ea typeface="Calibri"/>
              <a:cs typeface="Calibri"/>
            </a:endParaRPr>
          </a:p>
          <a:p>
            <a:pPr marL="1085850" lvl="2" indent="-285750">
              <a:lnSpc>
                <a:spcPct val="80000"/>
              </a:lnSpc>
            </a:pPr>
            <a:r>
              <a:rPr lang="nb-NO" sz="2400" dirty="0">
                <a:ea typeface="ＭＳ Ｐゴシック"/>
              </a:rPr>
              <a:t>Etter kommandoen ”innta plassene” eller ”klar, og før skuddet,  avbryter starten uten gyldig grunn. (Begrunnelse skal vurderes av startoverdommer)</a:t>
            </a:r>
            <a:endParaRPr lang="nb-NO" sz="2400">
              <a:ea typeface="ＭＳ Ｐゴシック"/>
              <a:cs typeface="Calibri"/>
            </a:endParaRPr>
          </a:p>
          <a:p>
            <a:pPr marL="1085850" lvl="2" indent="-285750">
              <a:lnSpc>
                <a:spcPct val="80000"/>
              </a:lnSpc>
            </a:pPr>
            <a:r>
              <a:rPr lang="nb-NO" sz="2400" dirty="0">
                <a:ea typeface="ＭＳ Ｐゴシック"/>
              </a:rPr>
              <a:t>Ikke etterkommer startkommandoene eller inntar endelig ferdigstilling etter en rimelig tid</a:t>
            </a:r>
            <a:endParaRPr lang="nb-NO" sz="2400">
              <a:ea typeface="ＭＳ Ｐゴシック"/>
              <a:cs typeface="Calibri"/>
            </a:endParaRPr>
          </a:p>
          <a:p>
            <a:pPr marL="1085850" lvl="2" indent="-285750">
              <a:lnSpc>
                <a:spcPct val="80000"/>
              </a:lnSpc>
            </a:pPr>
            <a:r>
              <a:rPr lang="nb-NO" sz="2400" dirty="0">
                <a:ea typeface="ＭＳ Ｐゴシック"/>
              </a:rPr>
              <a:t>Forstyrrer medkonkurrentene med lyd eller på andre måter.</a:t>
            </a:r>
            <a:endParaRPr lang="nb-NO" sz="2400">
              <a:ea typeface="ＭＳ Ｐゴシック"/>
              <a:cs typeface="Calibri"/>
            </a:endParaRPr>
          </a:p>
          <a:p>
            <a:pPr>
              <a:lnSpc>
                <a:spcPct val="80000"/>
              </a:lnSpc>
            </a:pPr>
            <a:endParaRPr lang="nb-NO" sz="2400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800" b="1" u="sng" dirty="0"/>
              <a:t>SKAL</a:t>
            </a:r>
            <a:r>
              <a:rPr lang="nb-NO" sz="2800" dirty="0"/>
              <a:t> starteren avbryte startprosedyren</a:t>
            </a:r>
            <a:endParaRPr lang="nb-NO" sz="2800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nb-NO" dirty="0"/>
              <a:t>Overdommer </a:t>
            </a:r>
            <a:r>
              <a:rPr lang="nb-NO" u="sng" dirty="0"/>
              <a:t>kan</a:t>
            </a:r>
            <a:r>
              <a:rPr lang="nb-NO" dirty="0"/>
              <a:t> da gi advarsel for upassende opptreden</a:t>
            </a:r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00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AB25-4A21-4A81-ADA9-1195707E4764}" type="slidenum">
              <a:rPr lang="nb-NO"/>
              <a:pPr/>
              <a:t>15</a:t>
            </a:fld>
            <a:endParaRPr lang="nb-NO" dirty="0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180" y="647700"/>
            <a:ext cx="9158452" cy="1066800"/>
          </a:xfrm>
        </p:spPr>
        <p:txBody>
          <a:bodyPr>
            <a:normAutofit/>
          </a:bodyPr>
          <a:lstStyle/>
          <a:p>
            <a:r>
              <a:rPr lang="nb-NO" b="1" dirty="0">
                <a:ea typeface="ＭＳ Ｐゴシック"/>
              </a:rPr>
              <a:t>TR 16 – Starten forts. (6)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259" y="1825625"/>
            <a:ext cx="10679438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3600" b="1" dirty="0">
                <a:ea typeface="ＭＳ Ｐゴシック"/>
              </a:rPr>
              <a:t>Diskvalifikasjon – TR 7</a:t>
            </a:r>
            <a:endParaRPr lang="nb-NO" sz="3600" b="1">
              <a:ea typeface="Calibri"/>
              <a:cs typeface="Calibri"/>
            </a:endParaRPr>
          </a:p>
          <a:p>
            <a:endParaRPr lang="nb-NO" sz="3600" dirty="0">
              <a:ea typeface="ＭＳ Ｐゴシック"/>
              <a:cs typeface="Calibri"/>
            </a:endParaRPr>
          </a:p>
          <a:p>
            <a:pPr lvl="1"/>
            <a:r>
              <a:rPr lang="nb-NO" sz="2800" dirty="0"/>
              <a:t>Hvis en utøver blir gitt advarsel for andre gang i henhold til CR 18.5 /TR16.5 for upassende eller usportslig opptreden i en øvelse, </a:t>
            </a:r>
            <a:r>
              <a:rPr lang="nb-NO" sz="2800" b="1" u="sng" dirty="0"/>
              <a:t>skal</a:t>
            </a:r>
            <a:r>
              <a:rPr lang="nb-NO" sz="2800" dirty="0"/>
              <a:t> utøveren diskvalifiseres i øvelsen.</a:t>
            </a:r>
            <a:endParaRPr lang="nb-NO" sz="2800" dirty="0">
              <a:ea typeface="Calibri"/>
              <a:cs typeface="Calibri"/>
            </a:endParaRPr>
          </a:p>
          <a:p>
            <a:pPr lvl="1"/>
            <a:endParaRPr lang="nb-NO" sz="2800" dirty="0">
              <a:ea typeface="Calibri"/>
              <a:cs typeface="Calibri"/>
            </a:endParaRPr>
          </a:p>
          <a:p>
            <a:pPr lvl="1"/>
            <a:r>
              <a:rPr lang="nb-NO" sz="2800" dirty="0"/>
              <a:t>Dersom den andre advarselen kommer i en annen øvelse enn den første, </a:t>
            </a:r>
            <a:r>
              <a:rPr lang="nb-NO" sz="2800" b="1" u="sng" dirty="0"/>
              <a:t>skal</a:t>
            </a:r>
            <a:r>
              <a:rPr lang="nb-NO" sz="2800" dirty="0"/>
              <a:t> utøveren kun diskvalifiseres fra den </a:t>
            </a:r>
            <a:r>
              <a:rPr lang="nb-NO" sz="2800" b="1" u="sng" dirty="0"/>
              <a:t>andre</a:t>
            </a:r>
            <a:r>
              <a:rPr lang="nb-NO" sz="2800" dirty="0"/>
              <a:t> øvelsen.</a:t>
            </a:r>
            <a:endParaRPr lang="nb-NO" sz="2800" dirty="0">
              <a:cs typeface="Calibri"/>
            </a:endParaRPr>
          </a:p>
          <a:p>
            <a:pPr>
              <a:buFontTx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557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A46A-A106-4EC1-A12B-BCE99F3FF6B3}" type="slidenum">
              <a:rPr lang="nb-NO"/>
              <a:pPr/>
              <a:t>16</a:t>
            </a:fld>
            <a:endParaRPr lang="nb-NO" dirty="0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2283" y="479425"/>
            <a:ext cx="9053349" cy="814388"/>
          </a:xfrm>
        </p:spPr>
        <p:txBody>
          <a:bodyPr>
            <a:normAutofit/>
          </a:bodyPr>
          <a:lstStyle/>
          <a:p>
            <a:r>
              <a:rPr lang="nb-NO" b="1" dirty="0">
                <a:ea typeface="ＭＳ Ｐゴシック"/>
              </a:rPr>
              <a:t>TR 16 – Starten forts. (7)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87677"/>
            <a:ext cx="10515600" cy="44892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nb-NO" sz="3200" b="1" dirty="0"/>
              <a:t>Advarsel/diskvalifikasjon pga. usportslig opptreden:</a:t>
            </a:r>
            <a:endParaRPr lang="nb-NO" sz="3200" b="1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sz="2800" dirty="0"/>
              <a:t>Ved første advarsel vises deltakeren gult kort</a:t>
            </a:r>
            <a:endParaRPr lang="nb-NO" sz="280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sz="2800" dirty="0"/>
              <a:t>Ved andre advarsel/diskvalifikasjon vises deltakeren først et gult kort og deretter rødt kort</a:t>
            </a:r>
            <a:endParaRPr lang="nb-NO" sz="280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sz="2800" dirty="0"/>
              <a:t>Advarsler/diskvalifikasjoner skal anmerkes i øvelsesprotokoll, samt rapporteres til stevnesekretariat og øvrige overdommere (CR 18.5)</a:t>
            </a:r>
            <a:endParaRPr lang="nb-NO" sz="28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3200" b="1" u="sng" dirty="0"/>
              <a:t>Kommentar</a:t>
            </a:r>
            <a:endParaRPr lang="nb-NO" sz="3200" b="1" u="sng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sz="2800" i="1" dirty="0"/>
              <a:t>Da en eventuell diskvalifikasjon kan omstøtes av juryen, bør ikke det røde kortet benyttes i løpsøvelsene før utøveren har fullført løpet.</a:t>
            </a:r>
            <a:endParaRPr lang="nb-NO" sz="2800" i="1" dirty="0">
              <a:cs typeface="Calibri"/>
            </a:endParaRP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2711451" y="63817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627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457200"/>
            <a:ext cx="8934821" cy="1022131"/>
          </a:xfrm>
        </p:spPr>
        <p:txBody>
          <a:bodyPr>
            <a:noAutofit/>
          </a:bodyPr>
          <a:lstStyle/>
          <a:p>
            <a:r>
              <a:rPr lang="nb-NO" sz="4400" b="1" dirty="0">
                <a:ea typeface="ＭＳ Ｐゴシック"/>
              </a:rPr>
              <a:t>TR 16 – Starten forts. (8)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A5420D0-52EF-0BC3-DBE9-14DC73F444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98" r="5698"/>
          <a:stretch/>
        </p:blipFill>
        <p:spPr>
          <a:xfrm>
            <a:off x="5761257" y="1784067"/>
            <a:ext cx="6172200" cy="4318237"/>
          </a:xfrm>
        </p:spPr>
      </p:pic>
      <p:sp>
        <p:nvSpPr>
          <p:cNvPr id="2232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9788" y="1788459"/>
            <a:ext cx="4671825" cy="439429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nb-NO" sz="3200" dirty="0">
                <a:ea typeface="ＭＳ Ｐゴシック"/>
              </a:rPr>
              <a:t>TR 7.2 siste setning</a:t>
            </a:r>
          </a:p>
          <a:p>
            <a:pPr marL="342900" indent="-342900">
              <a:buChar char="•"/>
            </a:pPr>
            <a:r>
              <a:rPr lang="nb-NO" sz="2600" dirty="0"/>
              <a:t>U</a:t>
            </a:r>
            <a:r>
              <a:rPr lang="nb-NO" sz="3000" dirty="0"/>
              <a:t>tøver som blir diskvalifisert i en øvelse på grunn av usportslig eller upassende opptreden, skal også bli diskvalifisert av overdommer for resten av stevnet.</a:t>
            </a:r>
            <a:endParaRPr lang="nb-NO" sz="3000">
              <a:ea typeface="Calibri"/>
              <a:cs typeface="Calibri"/>
            </a:endParaRPr>
          </a:p>
          <a:p>
            <a:pPr marL="342900" indent="-342900">
              <a:buChar char="•"/>
            </a:pPr>
            <a:endParaRPr lang="nb-NO" sz="3000" dirty="0"/>
          </a:p>
          <a:p>
            <a:pPr marL="342900" indent="-342900">
              <a:buChar char="•"/>
            </a:pPr>
            <a:r>
              <a:rPr lang="nb-NO" sz="3000" dirty="0"/>
              <a:t>Starteren overtar overdommerens myndighet hvis ingen overdommer er tilstede ved startstedet.</a:t>
            </a:r>
            <a:endParaRPr lang="nb-NO" sz="3000" dirty="0">
              <a:cs typeface="Calibri"/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E7EBABA-5BEC-47E4-A4D9-EDCF64D93AF6}" type="slidenum">
              <a:rPr lang="nb-NO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488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BBA4-E457-4199-ADF0-DF2FDE7065A2}" type="slidenum">
              <a:rPr lang="nb-NO"/>
              <a:pPr/>
              <a:t>18</a:t>
            </a:fld>
            <a:endParaRPr lang="nb-NO" dirty="0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8937" y="690945"/>
            <a:ext cx="7772400" cy="1066800"/>
          </a:xfrm>
        </p:spPr>
        <p:txBody>
          <a:bodyPr>
            <a:normAutofit/>
          </a:bodyPr>
          <a:lstStyle/>
          <a:p>
            <a:r>
              <a:rPr lang="nb-NO" b="1" dirty="0">
                <a:ea typeface="ＭＳ Ｐゴシック"/>
              </a:rPr>
              <a:t>TR 16 – Starten forts. (9)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8690" y="1623958"/>
            <a:ext cx="9973003" cy="47006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nb-NO" u="sng" dirty="0"/>
              <a:t> </a:t>
            </a:r>
          </a:p>
          <a:p>
            <a:pPr>
              <a:lnSpc>
                <a:spcPct val="90000"/>
              </a:lnSpc>
            </a:pPr>
            <a:r>
              <a:rPr lang="nb-NO" sz="3600" b="1" dirty="0">
                <a:ea typeface="ＭＳ Ｐゴシック"/>
              </a:rPr>
              <a:t>Tyvstart – TR 16.7</a:t>
            </a: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endParaRPr lang="nb-NO" b="1" u="sng" dirty="0"/>
          </a:p>
          <a:p>
            <a:pPr lvl="1">
              <a:lnSpc>
                <a:spcPct val="90000"/>
              </a:lnSpc>
            </a:pPr>
            <a:r>
              <a:rPr lang="nb-NO" sz="2800" dirty="0"/>
              <a:t>Hvis en utøver, etter å ha inntatt endelig startstilling, ikke venter til etter startskuddet med å påbegynne sin startbevegelse skal det bedømmes som tyvstart</a:t>
            </a:r>
            <a:endParaRPr lang="nb-NO" sz="2800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sz="2800" dirty="0">
                <a:ea typeface="ＭＳ Ｐゴシック"/>
              </a:rPr>
              <a:t>Bevegelser som ikke anses som påbegynt startbevegelse, men som kan medføre gult kort for usportslig opptreden er:</a:t>
            </a:r>
            <a:endParaRPr lang="nb-NO" sz="2800" dirty="0">
              <a:ea typeface="ＭＳ Ｐゴシック"/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nb-NO" sz="2400" dirty="0"/>
              <a:t>Justering av startstilling</a:t>
            </a:r>
            <a:endParaRPr lang="nb-NO" sz="2400" dirty="0">
              <a:ea typeface="Calibri"/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nb-NO" sz="2400" dirty="0"/>
              <a:t>Rykk</a:t>
            </a:r>
            <a:endParaRPr lang="nb-NO" sz="2400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sz="2800" dirty="0">
                <a:ea typeface="ＭＳ Ｐゴシック"/>
              </a:rPr>
              <a:t>Starteren skal da gi kommando ”reis opp”</a:t>
            </a:r>
            <a:endParaRPr lang="nb-NO" sz="2800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7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646C-A0F3-4D89-9911-60D9CA35388A}" type="slidenum">
              <a:rPr lang="nb-NO"/>
              <a:pPr/>
              <a:t>19</a:t>
            </a:fld>
            <a:endParaRPr lang="nb-NO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369" y="621041"/>
            <a:ext cx="9447485" cy="946150"/>
          </a:xfrm>
        </p:spPr>
        <p:txBody>
          <a:bodyPr>
            <a:noAutofit/>
          </a:bodyPr>
          <a:lstStyle/>
          <a:p>
            <a:r>
              <a:rPr lang="nb-NO" b="1" dirty="0"/>
              <a:t>TR 16.7 - Advarsel og diskvalifikasjon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035" y="2004959"/>
            <a:ext cx="10682590" cy="45165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80000"/>
              </a:lnSpc>
              <a:buFont typeface="Arial"/>
              <a:buChar char="•"/>
            </a:pPr>
            <a:r>
              <a:rPr lang="nb-NO" dirty="0">
                <a:ea typeface="ＭＳ Ｐゴシック"/>
              </a:rPr>
              <a:t>Vi har tre forskjellige regler, avhengig av alder og enkeltøvelser/mangekamp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nb-NO" sz="1600" dirty="0"/>
          </a:p>
          <a:p>
            <a:pPr lvl="1">
              <a:lnSpc>
                <a:spcPct val="80000"/>
              </a:lnSpc>
            </a:pPr>
            <a:r>
              <a:rPr lang="nb-NO" sz="2800" b="1" dirty="0">
                <a:ea typeface="ＭＳ Ｐゴシック"/>
              </a:rPr>
              <a:t>Diskvalifikasjon  </a:t>
            </a:r>
            <a:r>
              <a:rPr lang="nb-NO" sz="2800" dirty="0">
                <a:ea typeface="ＭＳ Ｐゴシック"/>
              </a:rPr>
              <a:t>- enkeltøvelser- utøvere 15 år og eldre</a:t>
            </a:r>
            <a:endParaRPr lang="nb-NO" sz="2800">
              <a:ea typeface="ＭＳ Ｐゴシック"/>
              <a:cs typeface="Calibri"/>
            </a:endParaRPr>
          </a:p>
          <a:p>
            <a:pPr marL="1200150" lvl="2" indent="-285750">
              <a:lnSpc>
                <a:spcPct val="80000"/>
              </a:lnSpc>
            </a:pPr>
            <a:r>
              <a:rPr lang="nb-NO" sz="2400" dirty="0">
                <a:ea typeface="ＭＳ Ｐゴシック"/>
              </a:rPr>
              <a:t>Enhver tyvstart skal medføre diskvalifikasjon av den/de ansvarlige (TR 16.8)</a:t>
            </a:r>
            <a:endParaRPr lang="nb-NO" sz="2400">
              <a:ea typeface="ＭＳ Ｐゴシック"/>
              <a:cs typeface="Calibri"/>
            </a:endParaRPr>
          </a:p>
          <a:p>
            <a:pPr lvl="1">
              <a:lnSpc>
                <a:spcPct val="80000"/>
              </a:lnSpc>
            </a:pPr>
            <a:endParaRPr lang="nb-NO" sz="1800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800" b="1" dirty="0">
                <a:ea typeface="ＭＳ Ｐゴシック"/>
              </a:rPr>
              <a:t>Advarsel/diskvalifikasjon</a:t>
            </a:r>
            <a:r>
              <a:rPr lang="nb-NO" sz="2800" dirty="0">
                <a:ea typeface="ＭＳ Ｐゴシック"/>
              </a:rPr>
              <a:t>-mangekamp-utøvere 15 år og eldre (TR 39.8.3)</a:t>
            </a:r>
            <a:endParaRPr lang="nb-NO" sz="2800">
              <a:ea typeface="ＭＳ Ｐゴシック"/>
              <a:cs typeface="Calibri"/>
            </a:endParaRPr>
          </a:p>
          <a:p>
            <a:pPr marL="1200150" lvl="2" indent="-285750">
              <a:lnSpc>
                <a:spcPct val="80000"/>
              </a:lnSpc>
            </a:pPr>
            <a:r>
              <a:rPr lang="nb-NO" sz="2400" dirty="0">
                <a:ea typeface="ＭＳ Ｐゴシック"/>
              </a:rPr>
              <a:t>Kun en tyvstart i hvert heat er tillatt uten diskvalifikasjon av den/de ansvarlige</a:t>
            </a:r>
            <a:endParaRPr lang="nb-NO" sz="2400">
              <a:ea typeface="ＭＳ Ｐゴシック"/>
              <a:cs typeface="Calibri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nb-NO" sz="2400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800" b="1" dirty="0">
                <a:ea typeface="ＭＳ Ｐゴシック"/>
              </a:rPr>
              <a:t>Unntak, nasjonal regel:</a:t>
            </a:r>
            <a:r>
              <a:rPr lang="nb-NO" sz="2800" dirty="0">
                <a:ea typeface="ＭＳ Ｐゴシック"/>
              </a:rPr>
              <a:t> Gutter og jenter 14 år og yngre:</a:t>
            </a:r>
            <a:endParaRPr lang="nb-NO" sz="2800" dirty="0">
              <a:ea typeface="ＭＳ Ｐゴシック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nb-NO" dirty="0">
                <a:ea typeface="ＭＳ Ｐゴシック"/>
              </a:rPr>
              <a:t> </a:t>
            </a:r>
            <a:r>
              <a:rPr lang="nb-NO" sz="2400" dirty="0">
                <a:ea typeface="ＭＳ Ｐゴシック"/>
              </a:rPr>
              <a:t> Utøvere som er ansvarlig for to tyvstarter, skal diskvalifiseres</a:t>
            </a:r>
            <a:endParaRPr lang="nb-NO" sz="2400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34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55CF-4D7E-6218-BEC9-88A57548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976"/>
            <a:ext cx="10515600" cy="947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b="1" dirty="0">
                <a:ea typeface="ＭＳ Ｐゴシック"/>
              </a:rPr>
              <a:t>Kursinnhold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EA62-CFEC-D051-2BCE-449A585D3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ct val="0"/>
              </a:spcBef>
            </a:pPr>
            <a:r>
              <a:rPr lang="nb-NO" sz="2400" dirty="0">
                <a:latin typeface="Arial"/>
                <a:ea typeface="ＭＳ Ｐゴシック"/>
                <a:cs typeface="Arial"/>
              </a:rPr>
              <a:t>Innledning om kurset</a:t>
            </a:r>
            <a:endParaRPr lang="en-US" dirty="0">
              <a:latin typeface="Calibri"/>
              <a:ea typeface="ＭＳ Ｐゴシック"/>
              <a:cs typeface="Calibri"/>
            </a:endParaRPr>
          </a:p>
          <a:p>
            <a:pPr marL="342900" indent="-342900"/>
            <a:r>
              <a:rPr lang="nb-NO" sz="2400" dirty="0">
                <a:latin typeface="Arial"/>
                <a:ea typeface="ＭＳ Ｐゴシック"/>
                <a:cs typeface="Arial"/>
              </a:rPr>
              <a:t>Hva det innebærer å være starter</a:t>
            </a:r>
            <a:endParaRPr lang="en-US" sz="2400" dirty="0">
              <a:cs typeface="Calibri" panose="020F0502020204030204"/>
            </a:endParaRPr>
          </a:p>
          <a:p>
            <a:pPr marL="342900" indent="-342900"/>
            <a:r>
              <a:rPr lang="nb-NO" sz="2400" dirty="0">
                <a:latin typeface="Arial"/>
                <a:ea typeface="ＭＳ Ｐゴシック"/>
                <a:cs typeface="Arial"/>
              </a:rPr>
              <a:t>Forståelse av reglene</a:t>
            </a:r>
          </a:p>
          <a:p>
            <a:pPr marL="342900" indent="-342900"/>
            <a:r>
              <a:rPr lang="nb-NO" sz="2400" dirty="0">
                <a:latin typeface="Arial"/>
                <a:ea typeface="ＭＳ Ｐゴシック"/>
                <a:cs typeface="Arial"/>
              </a:rPr>
              <a:t>Roller i starter-teamet</a:t>
            </a:r>
            <a:endParaRPr lang="en-US" dirty="0">
              <a:latin typeface="Calibri"/>
              <a:ea typeface="ＭＳ Ｐゴシック"/>
              <a:cs typeface="Calibri"/>
            </a:endParaRPr>
          </a:p>
          <a:p>
            <a:pPr marL="342900" indent="-342900"/>
            <a:r>
              <a:rPr lang="nb-NO" sz="2400" dirty="0">
                <a:latin typeface="Arial"/>
                <a:ea typeface="ＭＳ Ｐゴシック"/>
                <a:cs typeface="Arial"/>
              </a:rPr>
              <a:t>Praktisk trening</a:t>
            </a:r>
          </a:p>
          <a:p>
            <a:pPr marL="342900" indent="-342900"/>
            <a:r>
              <a:rPr lang="nb-NO" sz="2400" dirty="0">
                <a:latin typeface="Arial"/>
                <a:ea typeface="ＭＳ Ｐゴシック"/>
                <a:cs typeface="Arial"/>
              </a:rPr>
              <a:t>Starterstige – utviklingsmuligheter</a:t>
            </a:r>
          </a:p>
          <a:p>
            <a:pPr marL="342900" indent="-342900"/>
            <a:r>
              <a:rPr lang="nb-NO" sz="2400" dirty="0">
                <a:latin typeface="Arial"/>
                <a:ea typeface="ＭＳ Ｐゴシック"/>
                <a:cs typeface="Arial"/>
              </a:rPr>
              <a:t>Startereksamen </a:t>
            </a:r>
          </a:p>
          <a:p>
            <a:pPr marL="342900" indent="-342900"/>
            <a:r>
              <a:rPr lang="nb-NO" sz="2400" dirty="0">
                <a:latin typeface="Arial"/>
                <a:ea typeface="ＭＳ Ｐゴシック"/>
                <a:cs typeface="Arial"/>
              </a:rPr>
              <a:t>Praksis evaluering</a:t>
            </a:r>
          </a:p>
          <a:p>
            <a:pPr marL="285750" indent="-285750">
              <a:spcBef>
                <a:spcPct val="0"/>
              </a:spcBef>
              <a:buFont typeface="Arial,Sans-Serif" pitchFamily="34" charset="0"/>
            </a:pPr>
            <a:endParaRPr lang="nb-NO" sz="2400" dirty="0">
              <a:latin typeface="Arial Bold"/>
              <a:ea typeface="ＭＳ Ｐゴシック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25CCC-7C9E-6006-BA6F-CFC99258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3F25-24BA-4FA0-A09F-8D1553F13C34}" type="slidenum">
              <a:rPr lang="nb-NO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2577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C80E-240E-5E3E-3156-85D75C9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0"/>
            <a:ext cx="10765220" cy="1056235"/>
          </a:xfrm>
        </p:spPr>
        <p:txBody>
          <a:bodyPr>
            <a:normAutofit/>
          </a:bodyPr>
          <a:lstStyle/>
          <a:p>
            <a:r>
              <a:rPr lang="nb-NO" dirty="0">
                <a:latin typeface="Calibri"/>
                <a:cs typeface="Calibri"/>
              </a:rPr>
              <a:t>TR 16.7 </a:t>
            </a:r>
            <a:r>
              <a:rPr lang="nb-NO" sz="4800" dirty="0">
                <a:latin typeface="Calibri"/>
                <a:cs typeface="Calibri"/>
              </a:rPr>
              <a:t>- A</a:t>
            </a:r>
            <a:r>
              <a:rPr lang="nb-NO" dirty="0">
                <a:latin typeface="Calibri"/>
                <a:cs typeface="Calibri"/>
              </a:rPr>
              <a:t>dvarsel og diskvalifikasjon forts. (2)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5748-3C7D-E1C6-14B1-216D42B31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63" y="2370849"/>
            <a:ext cx="10750537" cy="3806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nb-NO" b="1" dirty="0">
                <a:ea typeface="ＭＳ Ｐゴシック"/>
              </a:rPr>
              <a:t>MERKNAD</a:t>
            </a:r>
            <a:endParaRPr lang="en-US">
              <a:ea typeface="ＭＳ Ｐゴシック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nb-NO" dirty="0">
                <a:ea typeface="ＭＳ Ｐゴシック"/>
              </a:rPr>
              <a:t>Når en eller flere går før skuddet, er andre tilbøyelig til å følge</a:t>
            </a:r>
            <a:endParaRPr lang="en-US">
              <a:ea typeface="ＭＳ Ｐゴシック"/>
              <a:cs typeface="Calibri" panose="020F0502020204030204"/>
            </a:endParaRPr>
          </a:p>
          <a:p>
            <a:pPr>
              <a:lnSpc>
                <a:spcPct val="80000"/>
              </a:lnSpc>
            </a:pPr>
            <a:endParaRPr lang="nb-NO" dirty="0">
              <a:ea typeface="ＭＳ Ｐゴシック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nb-NO" sz="2800" dirty="0">
                <a:ea typeface="ＭＳ Ｐゴシック"/>
              </a:rPr>
              <a:t>Advarsel/diskvalifikasjon bare til den/de ansvarlige</a:t>
            </a:r>
            <a:endParaRPr lang="nb-NO" sz="2800" dirty="0">
              <a:ea typeface="ＭＳ Ｐゴシック"/>
              <a:cs typeface="Calibri"/>
            </a:endParaRPr>
          </a:p>
          <a:p>
            <a:pPr lvl="2">
              <a:lnSpc>
                <a:spcPct val="80000"/>
              </a:lnSpc>
            </a:pPr>
            <a:endParaRPr lang="nb-NO" sz="2800" dirty="0">
              <a:ea typeface="ＭＳ Ｐゴシック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nb-NO" sz="2800" dirty="0">
                <a:ea typeface="ＭＳ Ｐゴシック"/>
              </a:rPr>
              <a:t>Hvis ukorrekt/urettferdig start ikke skyldes noen av deltakerne, ingen advarsel, vise grønt kort</a:t>
            </a:r>
            <a:endParaRPr lang="en-US" sz="2800" dirty="0">
              <a:ea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4FB5A-9D6B-04B9-C723-539AA1C5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883B-74AC-4796-BC73-AC24B35A6269}" type="slidenum">
              <a:rPr lang="nb-NO"/>
              <a:pPr>
                <a:defRPr/>
              </a:pPr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6876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32987"/>
            <a:ext cx="10515600" cy="1108787"/>
          </a:xfrm>
        </p:spPr>
        <p:txBody>
          <a:bodyPr/>
          <a:lstStyle/>
          <a:p>
            <a:r>
              <a:rPr lang="en-US" b="1" dirty="0"/>
              <a:t>TR 16.8 / TR 39.8.3 - Mangekamp</a:t>
            </a:r>
            <a:endParaRPr lang="en-US" b="1" dirty="0">
              <a:cs typeface="Calibri Ligh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02425" y="2226075"/>
            <a:ext cx="10259409" cy="39000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hangingPunct="0"/>
            <a:r>
              <a:rPr lang="nb-NO" dirty="0">
                <a:ea typeface="ＭＳ Ｐゴシック"/>
              </a:rPr>
              <a:t>I mangekamp skal utøvere som starteren mener er ansvarlig for første tyvstart i et heat gis en advarsel og et gult og svart</a:t>
            </a:r>
            <a:r>
              <a:rPr lang="nb-NO" dirty="0">
                <a:solidFill>
                  <a:srgbClr val="FF0000"/>
                </a:solidFill>
                <a:ea typeface="ＭＳ Ｐゴシック"/>
              </a:rPr>
              <a:t> (diagonalt delt) </a:t>
            </a:r>
            <a:r>
              <a:rPr lang="nb-NO" dirty="0">
                <a:ea typeface="ＭＳ Ｐゴシック"/>
              </a:rPr>
              <a:t>kort. </a:t>
            </a:r>
            <a:endParaRPr lang="nb-NO" dirty="0"/>
          </a:p>
          <a:p>
            <a:pPr lvl="1"/>
            <a:r>
              <a:rPr lang="nb-NO" dirty="0">
                <a:ea typeface="ＭＳ Ｐゴシック"/>
              </a:rPr>
              <a:t>Kortet skal først vises for utøveren og deretter for resten av heatet for å varsle om at enhver utøver som i neste startforsøk blir ansett for å være ansvarlig for tyvstart diskvalifiseres. </a:t>
            </a:r>
            <a:endParaRPr lang="nb-NO" dirty="0">
              <a:ea typeface="ＭＳ Ｐゴシック"/>
              <a:cs typeface="Calibri"/>
            </a:endParaRPr>
          </a:p>
          <a:p>
            <a:pPr lvl="1"/>
            <a:endParaRPr lang="nb-NO" dirty="0">
              <a:ea typeface="ＭＳ Ｐゴシック"/>
            </a:endParaRPr>
          </a:p>
          <a:p>
            <a:pPr hangingPunct="0"/>
            <a:r>
              <a:rPr lang="nb-NO" dirty="0">
                <a:ea typeface="ＭＳ Ｐゴシック"/>
              </a:rPr>
              <a:t>Dersom ny tyvstart i samme heat, skal et rødt og svart </a:t>
            </a:r>
            <a:r>
              <a:rPr lang="nb-NO" dirty="0">
                <a:solidFill>
                  <a:srgbClr val="FF0000"/>
                </a:solidFill>
                <a:ea typeface="ＭＳ Ｐゴシック"/>
              </a:rPr>
              <a:t>(diagonalt delt) </a:t>
            </a:r>
            <a:r>
              <a:rPr lang="nb-NO" dirty="0">
                <a:ea typeface="ＭＳ Ｐゴシック"/>
              </a:rPr>
              <a:t>kort skal vises for utøveren som anses ansvarlig for tyvstarten. </a:t>
            </a:r>
            <a:endParaRPr lang="en-US" dirty="0">
              <a:ea typeface="ＭＳ Ｐゴシック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883B-74AC-4796-BC73-AC24B35A6269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7855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398B-DE83-418F-B353-581B25D4D732}" type="slidenum">
              <a:rPr lang="nb-NO"/>
              <a:pPr/>
              <a:t>22</a:t>
            </a:fld>
            <a:endParaRPr lang="nb-NO" dirty="0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766" y="765779"/>
            <a:ext cx="8987658" cy="901316"/>
          </a:xfrm>
        </p:spPr>
        <p:txBody>
          <a:bodyPr>
            <a:normAutofit/>
          </a:bodyPr>
          <a:lstStyle/>
          <a:p>
            <a:r>
              <a:rPr lang="nb-NO" b="1" dirty="0"/>
              <a:t>CR 18 Overdommer for start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632" y="2039006"/>
            <a:ext cx="9898116" cy="41983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ea typeface="ＭＳ Ｐゴシック"/>
              </a:rPr>
              <a:t>I nasjonale mesterskap </a:t>
            </a:r>
            <a:r>
              <a:rPr lang="nb-NO" b="1" dirty="0">
                <a:ea typeface="ＭＳ Ｐゴシック"/>
              </a:rPr>
              <a:t>skal</a:t>
            </a:r>
            <a:r>
              <a:rPr lang="nb-NO" dirty="0">
                <a:ea typeface="ＭＳ Ｐゴシック"/>
              </a:rPr>
              <a:t>, og i elitestevner og større nasjonale stevner </a:t>
            </a:r>
            <a:r>
              <a:rPr lang="nb-NO" b="1" dirty="0">
                <a:ea typeface="ＭＳ Ｐゴシック"/>
              </a:rPr>
              <a:t>bør</a:t>
            </a:r>
            <a:r>
              <a:rPr lang="nb-NO" dirty="0">
                <a:ea typeface="ＭＳ Ｐゴシック"/>
              </a:rPr>
              <a:t>, overdommer start oppnevnes – CR 18.2.</a:t>
            </a:r>
          </a:p>
          <a:p>
            <a:endParaRPr lang="nb-NO" dirty="0">
              <a:ea typeface="ＭＳ Ｐゴシック"/>
            </a:endParaRPr>
          </a:p>
          <a:p>
            <a:r>
              <a:rPr lang="nb-NO" dirty="0">
                <a:ea typeface="ＭＳ Ｐゴシック"/>
              </a:rPr>
              <a:t>Overdommer er primært en protestinstans og skal ikke gripe inn i starterens avgjørelser, med mindre han/hun mener avgjørelsen ikke er i henhold til regelverket.</a:t>
            </a:r>
            <a:endParaRPr lang="nb-NO" dirty="0">
              <a:ea typeface="ＭＳ Ｐゴシック"/>
              <a:cs typeface="Calibri"/>
            </a:endParaRPr>
          </a:p>
          <a:p>
            <a:endParaRPr lang="nb-NO" dirty="0">
              <a:ea typeface="ＭＳ Ｐゴシック"/>
            </a:endParaRPr>
          </a:p>
          <a:p>
            <a:r>
              <a:rPr lang="nb-NO" dirty="0"/>
              <a:t>Overdommeren skal ta stilling til innsigelse mot gjennom- føringen av konkurransen (</a:t>
            </a:r>
            <a:r>
              <a:rPr lang="nb-NO" dirty="0" err="1"/>
              <a:t>f.eks</a:t>
            </a:r>
            <a:r>
              <a:rPr lang="nb-NO" dirty="0"/>
              <a:t> ref. TR 8.4 - Protester ved starten)</a:t>
            </a:r>
            <a:endParaRPr lang="nb-NO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324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05E2-4CE4-488F-8831-952EC58C49D4}" type="slidenum">
              <a:rPr lang="nb-NO" dirty="0"/>
              <a:pPr/>
              <a:t>23</a:t>
            </a:fld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0D4233B-2010-F8BD-A071-69C9F073BA3B}"/>
              </a:ext>
            </a:extLst>
          </p:cNvPr>
          <p:cNvSpPr txBox="1"/>
          <p:nvPr/>
        </p:nvSpPr>
        <p:spPr>
          <a:xfrm>
            <a:off x="1096775" y="2654322"/>
            <a:ext cx="10365925" cy="30839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>
                <a:latin typeface="Arial"/>
                <a:cs typeface="Arial"/>
              </a:rPr>
              <a:t>Ved bruk av (SIS), skal overdommer kunne ta en kvalifisert avgjørelse basert på informasjonen systemet gir. CR 18.2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b-NO" sz="2800">
                <a:latin typeface="Arial"/>
                <a:cs typeface="Arial"/>
              </a:rPr>
              <a:t>Overdommeren har rett til å gi advarsel til eller utelukke fra et stevne, enhver utøver som er skyldig i usportslig eller upassende opptreden. CR 18.5.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b-NO" sz="2400">
                <a:latin typeface="Arial"/>
                <a:cs typeface="Arial"/>
              </a:rPr>
              <a:t>(TR 16.5; Usportslig opptreden ved starten)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380936C-B23D-2BAD-2166-676E64058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743" y="667172"/>
            <a:ext cx="10511657" cy="11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kern="1200">
                <a:solidFill>
                  <a:srgbClr val="65B828"/>
                </a:solidFill>
                <a:latin typeface="Arial Bold"/>
                <a:ea typeface="ＭＳ Ｐゴシック" pitchFamily="-112" charset="-128"/>
                <a:cs typeface="Arial 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65B828"/>
                </a:solidFill>
                <a:latin typeface="Arial Bold" pitchFamily="-112" charset="0"/>
                <a:ea typeface="ＭＳ Ｐゴシック" pitchFamily="-112" charset="-128"/>
                <a:cs typeface="Arial Bold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65B828"/>
                </a:solidFill>
                <a:latin typeface="Arial Bold" pitchFamily="-112" charset="0"/>
                <a:ea typeface="ＭＳ Ｐゴシック" pitchFamily="-112" charset="-128"/>
                <a:cs typeface="Arial Bold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65B828"/>
                </a:solidFill>
                <a:latin typeface="Arial Bold" pitchFamily="-112" charset="0"/>
                <a:ea typeface="ＭＳ Ｐゴシック" pitchFamily="-112" charset="-128"/>
                <a:cs typeface="Arial Bold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65B828"/>
                </a:solidFill>
                <a:latin typeface="Arial Bold" pitchFamily="-112" charset="0"/>
                <a:ea typeface="ＭＳ Ｐゴシック" pitchFamily="-112" charset="-128"/>
                <a:cs typeface="Arial Bold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65B828"/>
                </a:solidFill>
                <a:latin typeface="Arial Bold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65B828"/>
                </a:solidFill>
                <a:latin typeface="Arial Bold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65B828"/>
                </a:solidFill>
                <a:latin typeface="Arial Bold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65B828"/>
                </a:solidFill>
                <a:latin typeface="Arial Bold" pitchFamily="-112" charset="0"/>
                <a:ea typeface="ＭＳ Ｐゴシック" pitchFamily="-112" charset="-128"/>
              </a:defRPr>
            </a:lvl9pPr>
          </a:lstStyle>
          <a:p>
            <a:r>
              <a:rPr lang="nb-NO" sz="4400" dirty="0">
                <a:solidFill>
                  <a:schemeClr val="tx1"/>
                </a:solidFill>
                <a:latin typeface="Calibri"/>
                <a:ea typeface="ＭＳ Ｐゴシック"/>
              </a:rPr>
              <a:t>CR 18 - Overdommer for start forts. (2)</a:t>
            </a:r>
          </a:p>
        </p:txBody>
      </p:sp>
    </p:spTree>
    <p:extLst>
      <p:ext uri="{BB962C8B-B14F-4D97-AF65-F5344CB8AC3E}">
        <p14:creationId xmlns:p14="http://schemas.microsoft.com/office/powerpoint/2010/main" val="3091227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4A5D-682E-44C7-A885-7DA93A5EB0F0}" type="slidenum">
              <a:rPr lang="nb-NO"/>
              <a:pPr/>
              <a:t>24</a:t>
            </a:fld>
            <a:endParaRPr lang="nb-NO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059" y="765779"/>
            <a:ext cx="9690537" cy="993281"/>
          </a:xfrm>
        </p:spPr>
        <p:txBody>
          <a:bodyPr>
            <a:normAutofit/>
          </a:bodyPr>
          <a:lstStyle/>
          <a:p>
            <a:r>
              <a:rPr lang="nb-NO" b="1" dirty="0"/>
              <a:t>CR 18 - Overdommer start forts. (3)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6027" y="2109131"/>
            <a:ext cx="10435534" cy="40561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nb-NO" sz="1800" dirty="0"/>
              <a:t>  </a:t>
            </a:r>
            <a:r>
              <a:rPr lang="nb-NO" sz="2000" dirty="0"/>
              <a:t>   </a:t>
            </a:r>
            <a:endParaRPr lang="nb-NO" sz="2000" dirty="0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nb-NO" sz="3200" b="1" dirty="0"/>
              <a:t>Anbefalt praksis i Norge:</a:t>
            </a:r>
            <a:endParaRPr lang="nb-NO" sz="3200" b="1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800" dirty="0"/>
              <a:t>Stevner approbert av IAAF, overdommer start oppnevnes</a:t>
            </a:r>
            <a:endParaRPr lang="nb-NO" sz="2800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800" dirty="0"/>
              <a:t>NM ute og inne samt elitestevner, overdommer start oppnevnes</a:t>
            </a:r>
            <a:endParaRPr lang="nb-NO" sz="2800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nb-NO" sz="2800" dirty="0"/>
          </a:p>
          <a:p>
            <a:pPr lvl="1">
              <a:lnSpc>
                <a:spcPct val="80000"/>
              </a:lnSpc>
            </a:pPr>
            <a:r>
              <a:rPr lang="nb-NO" sz="2800" dirty="0"/>
              <a:t>Der det ikke oppnevnes overdommer start, tar overdommer løp over dennes oppgaver, under forutsetning av at denne befinner seg i startområdet. </a:t>
            </a:r>
            <a:endParaRPr lang="nb-NO" sz="2800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800" dirty="0"/>
              <a:t>Der overdommer ikke er til stede ved start har ellers </a:t>
            </a:r>
            <a:r>
              <a:rPr lang="nb-NO" sz="2800" err="1"/>
              <a:t>hovedstarter</a:t>
            </a:r>
            <a:r>
              <a:rPr lang="nb-NO" sz="2800" dirty="0"/>
              <a:t> overdommeroppgavene for start.</a:t>
            </a:r>
            <a:endParaRPr lang="nb-NO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298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1FB7-93EE-4306-AD7A-B0F9F759ED06}" type="slidenum">
              <a:rPr lang="nb-NO"/>
              <a:pPr/>
              <a:t>25</a:t>
            </a:fld>
            <a:endParaRPr lang="nb-NO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481" y="301052"/>
            <a:ext cx="9028301" cy="1066800"/>
          </a:xfrm>
        </p:spPr>
        <p:txBody>
          <a:bodyPr>
            <a:normAutofit/>
          </a:bodyPr>
          <a:lstStyle/>
          <a:p>
            <a:r>
              <a:rPr lang="nb-NO" b="1"/>
              <a:t>TR 8.4 Protester ved starten</a:t>
            </a:r>
            <a:endParaRPr lang="nb-NO" sz="4000">
              <a:cs typeface="Calibri Light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6356" y="1832893"/>
            <a:ext cx="9829429" cy="45284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 sz="3200" dirty="0">
                <a:ea typeface="ＭＳ Ｐゴシック"/>
              </a:rPr>
              <a:t>TR 8.4.1 </a:t>
            </a:r>
            <a:endParaRPr lang="nb-NO" sz="3200" u="sng" dirty="0"/>
          </a:p>
          <a:p>
            <a:r>
              <a:rPr lang="nb-NO" sz="3200" b="1" dirty="0">
                <a:ea typeface="ＭＳ Ｐゴシック"/>
              </a:rPr>
              <a:t>Dersom en utøver i en løpsøvelse umiddelbart protesterer muntlig på en tildelt tyvstart:</a:t>
            </a:r>
            <a:endParaRPr lang="nb-NO" sz="3200" b="1" dirty="0">
              <a:ea typeface="ＭＳ Ｐゴシック"/>
              <a:cs typeface="Calibri"/>
            </a:endParaRPr>
          </a:p>
          <a:p>
            <a:pPr lvl="1"/>
            <a:r>
              <a:rPr lang="nb-NO" sz="2800" dirty="0">
                <a:ea typeface="ＭＳ Ｐゴシック"/>
              </a:rPr>
              <a:t>Kan overdommeren tillate utøveren å starte under protest.</a:t>
            </a:r>
            <a:endParaRPr lang="nb-NO" sz="2800" dirty="0">
              <a:ea typeface="ＭＳ Ｐゴシック"/>
              <a:cs typeface="Calibri"/>
            </a:endParaRPr>
          </a:p>
          <a:p>
            <a:pPr lvl="2"/>
            <a:r>
              <a:rPr lang="nb-NO" sz="2400" dirty="0">
                <a:ea typeface="ＭＳ Ｐゴシック"/>
              </a:rPr>
              <a:t>Dersom utøveren har «bevis» for at ytre påvirkning forårsaket tyvstarten.</a:t>
            </a:r>
            <a:endParaRPr lang="nb-NO" sz="2400">
              <a:ea typeface="ＭＳ Ｐゴシック"/>
              <a:cs typeface="Calibri"/>
            </a:endParaRPr>
          </a:p>
          <a:p>
            <a:pPr lvl="2"/>
            <a:r>
              <a:rPr lang="nb-NO" sz="2400" dirty="0">
                <a:ea typeface="ＭＳ Ｐゴシック"/>
              </a:rPr>
              <a:t>At utøveren har «bevis» for at han/hun ikke tyvstartet.</a:t>
            </a:r>
            <a:endParaRPr lang="nb-NO" sz="2400" dirty="0">
              <a:ea typeface="ＭＳ Ｐゴシック"/>
              <a:cs typeface="Calibri"/>
            </a:endParaRPr>
          </a:p>
          <a:p>
            <a:pPr lvl="1"/>
            <a:r>
              <a:rPr lang="nb-NO" sz="2800" dirty="0">
                <a:ea typeface="ＭＳ Ｐゴシック"/>
              </a:rPr>
              <a:t>Protest skal kun godtas dersom overdommer er i tvil om starterens avgjørelse om diskvalifikasjon.</a:t>
            </a:r>
            <a:endParaRPr lang="nb-NO" sz="2800" dirty="0">
              <a:ea typeface="ＭＳ Ｐゴシック"/>
              <a:cs typeface="Calibri"/>
            </a:endParaRPr>
          </a:p>
          <a:p>
            <a:pPr lvl="2"/>
            <a:r>
              <a:rPr lang="nb-NO" sz="2400" dirty="0">
                <a:ea typeface="ＭＳ Ｐゴシック"/>
              </a:rPr>
              <a:t>Hvis en løper tillates å løpe under protest. skal et rødt og hvitt diagonalt kort vises for løperen av overdommer.</a:t>
            </a:r>
            <a:endParaRPr lang="nb-NO" sz="2400" dirty="0">
              <a:ea typeface="ＭＳ Ｐゴシック"/>
              <a:cs typeface="Calibri"/>
            </a:endParaRP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2566989" y="6453188"/>
            <a:ext cx="1512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79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E2F6-D382-15A9-2785-6FF0BC04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cs typeface="Calibri Light"/>
              </a:rPr>
              <a:t>TR 8.4 Protester ved starten forts. (2)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C3AF-1BD7-FEA0-7635-1EAC3C074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1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nb-NO" dirty="0">
                <a:cs typeface="Calibri"/>
              </a:rPr>
              <a:t>TR 8.4.2</a:t>
            </a:r>
            <a:endParaRPr lang="en-US" dirty="0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nb-NO" b="1" dirty="0">
                <a:cs typeface="Calibri"/>
              </a:rPr>
              <a:t>En protest kan baseres på at starteren unnlater å kalle tilbake en tyvstart</a:t>
            </a:r>
            <a:endParaRPr lang="nb-NO" b="1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dirty="0">
                <a:cs typeface="Calibri"/>
              </a:rPr>
              <a:t>Utøver som protesterer må ha fullført løpet</a:t>
            </a:r>
            <a:endParaRPr lang="nb-NO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dirty="0">
                <a:cs typeface="Calibri"/>
              </a:rPr>
              <a:t>Slik protest kan bare gjøre av en utøver, eller på vegne av en utøver, som har fullført løpet</a:t>
            </a:r>
            <a:endParaRPr lang="nb-NO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dirty="0">
                <a:cs typeface="Calibri"/>
              </a:rPr>
              <a:t>Hvis protesten blir godtatt, blir starten regnet som tyvstart</a:t>
            </a:r>
            <a:endParaRPr lang="nb-NO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dirty="0">
                <a:cs typeface="Calibri"/>
              </a:rPr>
              <a:t>Eventuell diskvalifikasjon i henhold til TR 16.8</a:t>
            </a:r>
            <a:endParaRPr lang="nb-NO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dirty="0">
                <a:cs typeface="Calibri"/>
              </a:rPr>
              <a:t>Overdommeren (løp) kan erklære løpet som ugyldig og bestemme at løpet skal avholdes på nytt</a:t>
            </a:r>
            <a:endParaRPr lang="nb-NO" dirty="0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nb-NO" b="1" dirty="0">
                <a:cs typeface="Calibri"/>
              </a:rPr>
              <a:t>Merknad</a:t>
            </a:r>
            <a:endParaRPr lang="nb-NO" b="1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dirty="0">
                <a:cs typeface="Calibri"/>
              </a:rPr>
              <a:t>Retten til å protestere gjelder uavhengig av om startkontrollapparat benyttes</a:t>
            </a:r>
            <a:endParaRPr lang="nb-NO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nb-NO">
              <a:cs typeface="Calibri"/>
            </a:endParaRPr>
          </a:p>
          <a:p>
            <a:pPr lvl="1">
              <a:lnSpc>
                <a:spcPct val="80000"/>
              </a:lnSpc>
            </a:pPr>
            <a:endParaRPr lang="nb-NO">
              <a:cs typeface="Calibri"/>
            </a:endParaRPr>
          </a:p>
          <a:p>
            <a:pPr lvl="1">
              <a:lnSpc>
                <a:spcPct val="80000"/>
              </a:lnSpc>
            </a:pPr>
            <a:endParaRPr lang="nb-NO">
              <a:cs typeface="Calibri"/>
            </a:endParaRPr>
          </a:p>
          <a:p>
            <a:pPr lvl="1">
              <a:lnSpc>
                <a:spcPct val="80000"/>
              </a:lnSpc>
            </a:pPr>
            <a:endParaRPr lang="nb-NO">
              <a:cs typeface="Calibri"/>
            </a:endParaRPr>
          </a:p>
          <a:p>
            <a:pPr lvl="1">
              <a:lnSpc>
                <a:spcPct val="80000"/>
              </a:lnSpc>
            </a:pPr>
            <a:endParaRPr lang="nb-NO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306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ea typeface="Calibri Light"/>
                <a:cs typeface="Calibri Light"/>
              </a:rPr>
              <a:t>TR 8.4 Protester ved starten forts. (3)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Tid for utøver som løper under protest skal ikke offentliggjøres </a:t>
            </a:r>
            <a:r>
              <a:rPr lang="nb-NO" b="1"/>
              <a:t>før </a:t>
            </a:r>
            <a:r>
              <a:rPr lang="nb-NO"/>
              <a:t>en eventuell protest er tatt til følge. </a:t>
            </a:r>
          </a:p>
          <a:p>
            <a:r>
              <a:rPr lang="nb-NO"/>
              <a:t>Inntil avgjørelse foreligger, skal det stå </a:t>
            </a:r>
            <a:r>
              <a:rPr lang="nb-NO" b="1"/>
              <a:t>DQ</a:t>
            </a:r>
            <a:r>
              <a:rPr lang="nb-NO"/>
              <a:t> på resultatlisten.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91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A12E-BF40-49E8-B365-B741FAC0B5DC}" type="slidenum">
              <a:rPr lang="nb-NO"/>
              <a:pPr/>
              <a:t>28</a:t>
            </a:fld>
            <a:endParaRPr lang="nb-NO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4835" y="647700"/>
            <a:ext cx="9000797" cy="1066800"/>
          </a:xfrm>
        </p:spPr>
        <p:txBody>
          <a:bodyPr>
            <a:noAutofit/>
          </a:bodyPr>
          <a:lstStyle/>
          <a:p>
            <a:r>
              <a:rPr lang="nb-NO" b="1"/>
              <a:t>TR 16.10 - Tilbakekalling av feil start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993" y="1825625"/>
            <a:ext cx="1034480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3200" dirty="0"/>
              <a:t>Hvis starteren eller </a:t>
            </a:r>
            <a:r>
              <a:rPr lang="nb-NO" sz="3200" err="1"/>
              <a:t>recallstarteren</a:t>
            </a:r>
            <a:r>
              <a:rPr lang="nb-NO" sz="3200" dirty="0"/>
              <a:t> mener at starten ikke er korrekt og rettferdig, skal løperne kalles tilbake med et skudd</a:t>
            </a:r>
            <a:endParaRPr lang="nb-NO" sz="3200" dirty="0">
              <a:ea typeface="Calibri"/>
              <a:cs typeface="Calibri"/>
            </a:endParaRPr>
          </a:p>
          <a:p>
            <a:pPr lvl="1"/>
            <a:r>
              <a:rPr lang="nb-NO" sz="2800" dirty="0">
                <a:cs typeface="Calibri"/>
              </a:rPr>
              <a:t>Utøver som protesterer må ha fullført løpet </a:t>
            </a:r>
            <a:endParaRPr lang="nb-NO" sz="2800" dirty="0">
              <a:ea typeface="Calibri"/>
              <a:cs typeface="Calibri"/>
            </a:endParaRPr>
          </a:p>
          <a:p>
            <a:pPr lvl="1"/>
            <a:r>
              <a:rPr lang="nb-NO" sz="2800" dirty="0">
                <a:cs typeface="Calibri"/>
              </a:rPr>
              <a:t>Slik protest kan bare gjøres av en utøver, eller på vegne av en utøver, som har fullført løpet </a:t>
            </a:r>
            <a:endParaRPr lang="nb-NO" sz="2800" dirty="0">
              <a:ea typeface="Calibri"/>
              <a:cs typeface="Calibri"/>
            </a:endParaRPr>
          </a:p>
          <a:p>
            <a:pPr lvl="1"/>
            <a:r>
              <a:rPr lang="nb-NO" sz="2800" dirty="0">
                <a:cs typeface="Calibri"/>
              </a:rPr>
              <a:t>Hvis protesten blir godtatt, blir starten regnet som tyvstart </a:t>
            </a:r>
            <a:endParaRPr lang="nb-NO" sz="2800" dirty="0">
              <a:ea typeface="Calibri"/>
              <a:cs typeface="Calibri"/>
            </a:endParaRPr>
          </a:p>
          <a:p>
            <a:pPr lvl="1"/>
            <a:r>
              <a:rPr lang="nb-NO" sz="2800" dirty="0">
                <a:cs typeface="Calibri"/>
              </a:rPr>
              <a:t>Eventuell diskvalifikasjon i henhold til TR 16.8 </a:t>
            </a:r>
            <a:endParaRPr lang="nb-NO" sz="2800" dirty="0">
              <a:ea typeface="Calibri"/>
              <a:cs typeface="Calibri"/>
            </a:endParaRPr>
          </a:p>
          <a:p>
            <a:pPr lvl="1"/>
            <a:r>
              <a:rPr lang="nb-NO" sz="2800" dirty="0">
                <a:cs typeface="Calibri"/>
              </a:rPr>
              <a:t>Overdommeren(løp) kan erklære løpet som ugyldig og bestemme at løpet skal avholdes på nytt</a:t>
            </a:r>
            <a:endParaRPr lang="nb-NO" sz="2800" dirty="0">
              <a:ea typeface="Calibri"/>
              <a:cs typeface="Calibri"/>
            </a:endParaRPr>
          </a:p>
          <a:p>
            <a:pPr>
              <a:buNone/>
            </a:pPr>
            <a:endParaRPr lang="nb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686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B40F-BCCA-4206-96FE-3B7A3202B685}" type="slidenum">
              <a:rPr lang="nb-NO"/>
              <a:pPr/>
              <a:t>29</a:t>
            </a:fld>
            <a:endParaRPr lang="nb-NO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6679" y="666750"/>
            <a:ext cx="10222623" cy="1333718"/>
          </a:xfrm>
        </p:spPr>
        <p:txBody>
          <a:bodyPr>
            <a:noAutofit/>
          </a:bodyPr>
          <a:lstStyle/>
          <a:p>
            <a:r>
              <a:rPr lang="nb-NO" b="1"/>
              <a:t>TR 16.10 - Tilbakekalling av feil start forts. (2)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740" y="2224498"/>
            <a:ext cx="10399985" cy="396059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b-NO" sz="3200" b="1">
                <a:ea typeface="ＭＳ Ｐゴシック"/>
              </a:rPr>
              <a:t>Situasjoner</a:t>
            </a:r>
          </a:p>
          <a:p>
            <a:pPr>
              <a:lnSpc>
                <a:spcPct val="80000"/>
              </a:lnSpc>
            </a:pPr>
            <a:r>
              <a:rPr lang="nb-NO">
                <a:ea typeface="ＭＳ Ｐゴシック"/>
              </a:rPr>
              <a:t>For tidlig startbevegelse – deltakers ansvar – tyvstart</a:t>
            </a:r>
          </a:p>
          <a:p>
            <a:pPr>
              <a:lnSpc>
                <a:spcPct val="80000"/>
              </a:lnSpc>
            </a:pPr>
            <a:r>
              <a:rPr lang="nb-NO">
                <a:ea typeface="ＭＳ Ｐゴシック"/>
              </a:rPr>
              <a:t>For tidlig startbevegelse – utenforliggende årsaker</a:t>
            </a:r>
          </a:p>
          <a:p>
            <a:pPr>
              <a:lnSpc>
                <a:spcPct val="80000"/>
              </a:lnSpc>
            </a:pPr>
            <a:r>
              <a:rPr lang="nb-NO">
                <a:ea typeface="ＭＳ Ｐゴシック"/>
              </a:rPr>
              <a:t>Var for sen i endelig ”klar” posisjon – ”Reis opp”</a:t>
            </a:r>
          </a:p>
          <a:p>
            <a:pPr>
              <a:lnSpc>
                <a:spcPct val="80000"/>
              </a:lnSpc>
            </a:pPr>
            <a:r>
              <a:rPr lang="nb-NO">
                <a:ea typeface="ＭＳ Ｐゴシック"/>
              </a:rPr>
              <a:t>”Rykk” og annen uro etter endelig ”klar” posisjon – vurderes</a:t>
            </a:r>
          </a:p>
          <a:p>
            <a:pPr>
              <a:lnSpc>
                <a:spcPct val="80000"/>
              </a:lnSpc>
            </a:pPr>
            <a:r>
              <a:rPr lang="nb-NO">
                <a:ea typeface="ＭＳ Ｐゴシック"/>
              </a:rPr>
              <a:t>Urettferdig start </a:t>
            </a:r>
          </a:p>
          <a:p>
            <a:pPr lvl="1">
              <a:lnSpc>
                <a:spcPct val="80000"/>
              </a:lnSpc>
            </a:pPr>
            <a:r>
              <a:rPr lang="nb-NO">
                <a:ea typeface="ＭＳ Ｐゴシック"/>
              </a:rPr>
              <a:t>Startblokk glipper – ”Reis opp”/ kall tilbake med skudd</a:t>
            </a:r>
          </a:p>
          <a:p>
            <a:pPr lvl="1">
              <a:lnSpc>
                <a:spcPct val="80000"/>
              </a:lnSpc>
            </a:pPr>
            <a:r>
              <a:rPr lang="nb-NO">
                <a:ea typeface="ＭＳ Ｐゴシック"/>
              </a:rPr>
              <a:t>Utøver ikke inntar endelig ”klar” posisjon, hadde ikke  hørt kommando – ”Reis opp”</a:t>
            </a:r>
          </a:p>
          <a:p>
            <a:pPr marL="0" indent="0">
              <a:lnSpc>
                <a:spcPct val="80000"/>
              </a:lnSpc>
              <a:buNone/>
            </a:pPr>
            <a:endParaRPr lang="nb-NO" sz="2200">
              <a:ea typeface="ＭＳ Ｐゴシック"/>
            </a:endParaRP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4132264" y="-11795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96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F7E1-7DAC-4BBD-82EA-D04C4117BAA4}" type="slidenum">
              <a:rPr lang="nb-NO"/>
              <a:pPr/>
              <a:t>3</a:t>
            </a:fld>
            <a:endParaRPr lang="nb-NO" dirty="0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056" y="298372"/>
            <a:ext cx="9793902" cy="1741988"/>
          </a:xfrm>
        </p:spPr>
        <p:txBody>
          <a:bodyPr>
            <a:normAutofit fontScale="90000"/>
          </a:bodyPr>
          <a:lstStyle/>
          <a:p>
            <a:r>
              <a:rPr lang="nb-NO" sz="4900" b="1" dirty="0">
                <a:ea typeface="ＭＳ Ｐゴシック"/>
              </a:rPr>
              <a:t>Starterens egenskaper og betydning  for vellykket gjennomføring av et stevne</a:t>
            </a:r>
            <a:endParaRPr lang="nb-NO" sz="4900" b="1" dirty="0">
              <a:ea typeface="ＭＳ Ｐゴシック"/>
              <a:cs typeface="Calibri Light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355" y="2463590"/>
            <a:ext cx="10329191" cy="3480010"/>
          </a:xfrm>
        </p:spPr>
        <p:txBody>
          <a:bodyPr/>
          <a:lstStyle/>
          <a:p>
            <a:r>
              <a:rPr lang="nb-NO" dirty="0">
                <a:ea typeface="ＭＳ Ｐゴシック"/>
              </a:rPr>
              <a:t>Starteren må være observant og ta raske avgjørelser	</a:t>
            </a:r>
          </a:p>
          <a:p>
            <a:r>
              <a:rPr lang="nb-NO" dirty="0">
                <a:ea typeface="ＭＳ Ｐゴシック"/>
              </a:rPr>
              <a:t>Starteren skal skape rolig stemning på startstedet</a:t>
            </a:r>
          </a:p>
          <a:p>
            <a:r>
              <a:rPr lang="nb-NO" dirty="0"/>
              <a:t>Starterens avgjørelser er ofte basert på skjønnsmessige vurderinger </a:t>
            </a:r>
          </a:p>
          <a:p>
            <a:pPr lvl="1"/>
            <a:r>
              <a:rPr lang="nb-NO" dirty="0"/>
              <a:t>Feilvurderinger vil kunne føre til protester</a:t>
            </a:r>
          </a:p>
          <a:p>
            <a:r>
              <a:rPr lang="nb-NO" dirty="0">
                <a:ea typeface="ＭＳ Ｐゴシック"/>
              </a:rPr>
              <a:t>Starteren er ofte suveren i sin avgjørelse</a:t>
            </a:r>
          </a:p>
          <a:p>
            <a:pPr lvl="1"/>
            <a:r>
              <a:rPr lang="nb-NO" dirty="0">
                <a:ea typeface="ＭＳ Ｐゴシック"/>
              </a:rPr>
              <a:t>Ofte mest fokuserte enkelt dommer på et stevne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289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C3D-5800-4052-8BA9-878B13C717C4}" type="slidenum">
              <a:rPr lang="nb-NO"/>
              <a:pPr/>
              <a:t>30</a:t>
            </a:fld>
            <a:endParaRPr lang="nb-NO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0612" y="903889"/>
            <a:ext cx="10143795" cy="1027334"/>
          </a:xfrm>
        </p:spPr>
        <p:txBody>
          <a:bodyPr>
            <a:noAutofit/>
          </a:bodyPr>
          <a:lstStyle/>
          <a:p>
            <a:r>
              <a:rPr lang="nb-NO" b="1" dirty="0"/>
              <a:t>TR 16.10 – Tilbakekalling av feil start fors. (3)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46038"/>
            <a:ext cx="10515600" cy="3930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3200" dirty="0"/>
              <a:t>Skuddet går av for tidlig</a:t>
            </a:r>
            <a:endParaRPr lang="nb-NO" sz="3200" dirty="0">
              <a:ea typeface="Calibri"/>
              <a:cs typeface="Calibri"/>
            </a:endParaRPr>
          </a:p>
          <a:p>
            <a:r>
              <a:rPr lang="nb-NO" sz="3200" dirty="0"/>
              <a:t>Starter/recallstarter er i tvil om starten var korrekt og rettferdig</a:t>
            </a:r>
            <a:endParaRPr lang="nb-NO" sz="3200">
              <a:ea typeface="Calibri"/>
              <a:cs typeface="Calibri"/>
            </a:endParaRPr>
          </a:p>
          <a:p>
            <a:pPr lvl="1"/>
            <a:r>
              <a:rPr lang="nb-NO" sz="2800" dirty="0"/>
              <a:t>Må være helt sikker for å godkjenne starten</a:t>
            </a:r>
            <a:endParaRPr lang="nb-NO" sz="2800">
              <a:ea typeface="Calibri"/>
              <a:cs typeface="Calibri"/>
            </a:endParaRPr>
          </a:p>
          <a:p>
            <a:pPr lvl="1"/>
            <a:r>
              <a:rPr lang="nb-NO" sz="2800" dirty="0"/>
              <a:t>Må være helt sikker for å dømme tyvstart</a:t>
            </a:r>
            <a:endParaRPr lang="nb-NO" sz="2800">
              <a:ea typeface="Calibri"/>
              <a:cs typeface="Calibri"/>
            </a:endParaRPr>
          </a:p>
          <a:p>
            <a:pPr lvl="1"/>
            <a:r>
              <a:rPr lang="nb-NO" sz="2800" dirty="0"/>
              <a:t>Hvis tvil, kall tilbake - ikke døm tyvstart</a:t>
            </a:r>
          </a:p>
        </p:txBody>
      </p:sp>
    </p:spTree>
    <p:extLst>
      <p:ext uri="{BB962C8B-B14F-4D97-AF65-F5344CB8AC3E}">
        <p14:creationId xmlns:p14="http://schemas.microsoft.com/office/powerpoint/2010/main" val="866675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D471-4BA4-4409-85C2-8E5AA6D3CFD3}" type="slidenum">
              <a:rPr lang="nb-NO"/>
              <a:pPr/>
              <a:t>31</a:t>
            </a:fld>
            <a:endParaRPr lang="nb-NO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0904" y="641148"/>
            <a:ext cx="9565727" cy="1152129"/>
          </a:xfrm>
        </p:spPr>
        <p:txBody>
          <a:bodyPr>
            <a:noAutofit/>
          </a:bodyPr>
          <a:lstStyle/>
          <a:p>
            <a:r>
              <a:rPr lang="nb-NO" b="1" dirty="0"/>
              <a:t>TR 15.3 – Startinformasjonssystem (SIS)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96418"/>
            <a:ext cx="10778358" cy="4417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Skal benyttes i nasjonale og internasjonale mesterskap</a:t>
            </a:r>
            <a:endParaRPr lang="nb-NO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dirty="0"/>
              <a:t>Er koplet til revolveren og startblokkene</a:t>
            </a:r>
            <a:endParaRPr lang="nb-NO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dirty="0"/>
              <a:t>Komplett SIS viser reaksjonstider og graf over bevegelser i blokkene før og etter startskuddet.</a:t>
            </a:r>
            <a:endParaRPr lang="nb-NO" dirty="0"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Ved reaksjonstid mindre enn 100/1000sek(1/10sek)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nb-NO" sz="2800" dirty="0">
                <a:ea typeface="Calibri"/>
                <a:cs typeface="Calibri"/>
              </a:rPr>
              <a:t>Apparatet skal avgi et lydsignal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010528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4EEFCD-2042-600E-C989-C12758D1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ea typeface="Calibri Light"/>
                <a:cs typeface="Calibri Light"/>
              </a:rPr>
              <a:t>TR 15.3 – Startinformasjonssystem (SIS) forts. (2)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190310-B86E-55F0-884C-0B51A35C8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Starter eller utpekt </a:t>
            </a:r>
            <a:r>
              <a:rPr lang="nb-NO" err="1">
                <a:ea typeface="Calibri"/>
                <a:cs typeface="Calibri"/>
              </a:rPr>
              <a:t>recallstarter</a:t>
            </a:r>
            <a:r>
              <a:rPr lang="nb-NO" dirty="0">
                <a:ea typeface="Calibri"/>
                <a:cs typeface="Calibri"/>
              </a:rPr>
              <a:t> skal bære hodetelefoner for å høre lydsignal</a:t>
            </a:r>
          </a:p>
          <a:p>
            <a:r>
              <a:rPr lang="nb-NO" dirty="0">
                <a:ea typeface="Calibri"/>
                <a:cs typeface="Calibri"/>
              </a:rPr>
              <a:t>Reaksjonstid mindre enn 100/1000sek er definert som tyvstart</a:t>
            </a:r>
          </a:p>
          <a:p>
            <a:endParaRPr lang="nb-NO" sz="2400" dirty="0">
              <a:ea typeface="Calibri"/>
              <a:cs typeface="Calibri"/>
            </a:endParaRPr>
          </a:p>
          <a:p>
            <a:r>
              <a:rPr lang="nb-NO" b="1" dirty="0">
                <a:ea typeface="Calibri"/>
                <a:cs typeface="Calibri"/>
              </a:rPr>
              <a:t>Hvis lydsignal etter avfyrt skudd:</a:t>
            </a:r>
          </a:p>
          <a:p>
            <a:pPr lvl="1"/>
            <a:r>
              <a:rPr lang="nb-NO" sz="2800" dirty="0">
                <a:ea typeface="Calibri"/>
                <a:cs typeface="Calibri"/>
              </a:rPr>
              <a:t>skal feltet tilbakekalles</a:t>
            </a:r>
          </a:p>
          <a:p>
            <a:pPr lvl="1"/>
            <a:r>
              <a:rPr lang="nb-NO" sz="2800" dirty="0">
                <a:ea typeface="Calibri"/>
                <a:cs typeface="Calibri"/>
              </a:rPr>
              <a:t>starter avgjør eventuell tyvstart/diskvalifikasjon etter å ha undersøkt  reaksjonstidene, og eventuelt graf.</a:t>
            </a:r>
          </a:p>
          <a:p>
            <a:endParaRPr lang="nb-NO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895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C055-4146-49A7-B429-69CDA656A1C7}" type="slidenum">
              <a:rPr lang="nb-NO"/>
              <a:pPr/>
              <a:t>33</a:t>
            </a:fld>
            <a:endParaRPr lang="nb-NO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8266" y="869955"/>
            <a:ext cx="10826968" cy="961127"/>
          </a:xfrm>
        </p:spPr>
        <p:txBody>
          <a:bodyPr>
            <a:noAutofit/>
          </a:bodyPr>
          <a:lstStyle/>
          <a:p>
            <a:r>
              <a:rPr lang="nb-NO" b="1" dirty="0"/>
              <a:t>TR 15.3 – Startinformasjonssystem (SIS) forts. (3)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528" y="2298585"/>
            <a:ext cx="10160875" cy="3827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200" b="1" dirty="0"/>
              <a:t>Begrensninger</a:t>
            </a:r>
            <a:endParaRPr lang="nb-NO" sz="3200" b="1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sz="2800" dirty="0"/>
              <a:t>Det avslører ikke rykk med mindre man har grafer tilgjengelig</a:t>
            </a:r>
            <a:endParaRPr lang="nb-NO" sz="28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3200" b="1" dirty="0"/>
              <a:t>Svakheter</a:t>
            </a:r>
            <a:endParaRPr lang="nb-NO" sz="3200" b="1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sz="2800" dirty="0"/>
              <a:t>Teknisk feilfunksjon kan gi feil reaksjonstider</a:t>
            </a:r>
            <a:endParaRPr lang="nb-NO" sz="28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3200" b="1" dirty="0"/>
              <a:t>NB!	Bare et hjelpemiddel</a:t>
            </a:r>
            <a:endParaRPr lang="nb-NO" sz="3200" b="1" dirty="0">
              <a:ea typeface="Calibri"/>
              <a:cs typeface="Calibri"/>
            </a:endParaRPr>
          </a:p>
          <a:p>
            <a:pPr lvl="1"/>
            <a:r>
              <a:rPr lang="nb-NO" sz="2800" dirty="0"/>
              <a:t>Bortsett fra at det </a:t>
            </a:r>
            <a:r>
              <a:rPr lang="nb-NO" sz="2800" u="sng" dirty="0"/>
              <a:t>skal</a:t>
            </a:r>
            <a:r>
              <a:rPr lang="nb-NO" sz="2800" dirty="0"/>
              <a:t> kalles tilbake dersom lydsignal kommer etter  et startskudd, må starterne dømme primært etter hva som er sett. Eventuelt bruke informasjon fra SIS hvis tvil.</a:t>
            </a:r>
            <a:endParaRPr lang="nb-NO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793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916-71D8-42A8-A01A-28AC82E69A2E}" type="slidenum">
              <a:rPr lang="nb-NO"/>
              <a:pPr/>
              <a:t>34</a:t>
            </a:fld>
            <a:endParaRPr lang="nb-NO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111" y="692697"/>
            <a:ext cx="8974521" cy="579437"/>
          </a:xfrm>
        </p:spPr>
        <p:txBody>
          <a:bodyPr>
            <a:noAutofit/>
          </a:bodyPr>
          <a:lstStyle/>
          <a:p>
            <a:r>
              <a:rPr lang="nb-NO" b="1" dirty="0"/>
              <a:t>Kommando: ”Reis opp” benyttes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6214" y="1931769"/>
            <a:ext cx="9828486" cy="4670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nb-NO" b="1" dirty="0">
                <a:ea typeface="ＭＳ Ｐゴシック"/>
              </a:rPr>
              <a:t>Når starteren må avbryte startprosedyren på grunn av :</a:t>
            </a:r>
            <a:endParaRPr lang="nb-NO" b="1" dirty="0">
              <a:ea typeface="ＭＳ Ｐゴシック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600" dirty="0">
                <a:ea typeface="ＭＳ Ｐゴシック"/>
              </a:rPr>
              <a:t>Uro eller støy på banen eller startstedet</a:t>
            </a:r>
            <a:endParaRPr lang="nb-NO" sz="2600">
              <a:ea typeface="ＭＳ Ｐゴシック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600" dirty="0">
                <a:ea typeface="ＭＳ Ｐゴシック"/>
              </a:rPr>
              <a:t>Hindringer viser seg på startstedet</a:t>
            </a:r>
            <a:endParaRPr lang="nb-NO" sz="2600">
              <a:ea typeface="ＭＳ Ｐゴシック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600" dirty="0">
                <a:ea typeface="ＭＳ Ｐゴシック"/>
              </a:rPr>
              <a:t>Tegn fra </a:t>
            </a:r>
            <a:r>
              <a:rPr lang="nb-NO" sz="2600" dirty="0" err="1">
                <a:ea typeface="ＭＳ Ｐゴシック"/>
              </a:rPr>
              <a:t>startordner</a:t>
            </a:r>
            <a:r>
              <a:rPr lang="nb-NO" sz="2600" dirty="0">
                <a:ea typeface="ＭＳ Ｐゴシック"/>
              </a:rPr>
              <a:t> om at noe er galt</a:t>
            </a:r>
            <a:endParaRPr lang="nb-NO" sz="2600">
              <a:ea typeface="ＭＳ Ｐゴシック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600" dirty="0">
                <a:ea typeface="ＭＳ Ｐゴシック"/>
              </a:rPr>
              <a:t>Tegn fra deltaker om at noe er galt</a:t>
            </a:r>
            <a:endParaRPr lang="nb-NO" sz="2600">
              <a:ea typeface="ＭＳ Ｐゴシック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600" dirty="0">
                <a:ea typeface="ＭＳ Ｐゴシック"/>
              </a:rPr>
              <a:t>Uro i heatet (feltet lever)</a:t>
            </a:r>
            <a:endParaRPr lang="nb-NO" sz="2600">
              <a:ea typeface="ＭＳ Ｐゴシック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600" dirty="0">
                <a:ea typeface="ＭＳ Ｐゴシック"/>
              </a:rPr>
              <a:t>For sent i klarstilling</a:t>
            </a:r>
            <a:endParaRPr lang="nb-NO" sz="2600">
              <a:ea typeface="ＭＳ Ｐゴシック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600" dirty="0">
                <a:ea typeface="ＭＳ Ｐゴシック"/>
              </a:rPr>
              <a:t>Forstyrrelser av andre deltakere</a:t>
            </a:r>
            <a:endParaRPr lang="nb-NO" sz="2600" b="1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682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E80B4-D2E6-5BB7-59FC-FA8F5E4C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nb-NO" b="1" dirty="0">
                <a:latin typeface="Calibri Light"/>
                <a:ea typeface="Calibri Light"/>
                <a:cs typeface="Calibri Light"/>
              </a:rPr>
              <a:t>Kommando: ”Reis opp” benyttes forts. (2)</a:t>
            </a:r>
            <a:endParaRPr lang="nb-NO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9B4628-AD10-E503-1C8E-0B0EC9490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nb-NO" b="1" dirty="0">
                <a:ea typeface="Calibri"/>
                <a:cs typeface="Calibri"/>
              </a:rPr>
              <a:t>Ved tyvstart:</a:t>
            </a:r>
            <a:endParaRPr lang="nb-NO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600" dirty="0">
                <a:ea typeface="Calibri"/>
                <a:cs typeface="Calibri"/>
              </a:rPr>
              <a:t>”rykk ” som ikke faller til ro før skuddet kan avfyres</a:t>
            </a:r>
          </a:p>
          <a:p>
            <a:pPr lvl="1">
              <a:lnSpc>
                <a:spcPct val="80000"/>
              </a:lnSpc>
            </a:pPr>
            <a:r>
              <a:rPr lang="nb-NO" sz="2600" dirty="0">
                <a:ea typeface="Calibri"/>
                <a:cs typeface="Calibri"/>
              </a:rPr>
              <a:t>for tidlig startbevegelse (noen blir liggende igjen i klarstilling)</a:t>
            </a:r>
          </a:p>
          <a:p>
            <a:pPr lvl="1">
              <a:lnSpc>
                <a:spcPct val="80000"/>
              </a:lnSpc>
            </a:pPr>
            <a:endParaRPr lang="nb-NO" sz="2800" dirty="0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nb-NO" b="1" dirty="0">
                <a:ea typeface="Calibri"/>
                <a:cs typeface="Calibri"/>
              </a:rPr>
              <a:t>Når revolver klikker</a:t>
            </a:r>
          </a:p>
          <a:p>
            <a:pPr>
              <a:lnSpc>
                <a:spcPct val="80000"/>
              </a:lnSpc>
            </a:pPr>
            <a:endParaRPr lang="nb-NO" b="1" dirty="0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nb-NO" b="1" dirty="0">
                <a:ea typeface="Calibri"/>
                <a:cs typeface="Calibri"/>
              </a:rPr>
              <a:t>Ved starterens egen situasjon, manglende kontroll</a:t>
            </a:r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816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E9C4-FBEA-4A13-82F0-5558BFF64B72}" type="slidenum">
              <a:rPr lang="nb-NO"/>
              <a:pPr/>
              <a:t>36</a:t>
            </a:fld>
            <a:endParaRPr lang="nb-NO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439" y="733865"/>
            <a:ext cx="10748140" cy="1260475"/>
          </a:xfrm>
        </p:spPr>
        <p:txBody>
          <a:bodyPr/>
          <a:lstStyle/>
          <a:p>
            <a:r>
              <a:rPr lang="nb-NO" b="1" dirty="0"/>
              <a:t>CR 22 - Startkoordinator, starter og recallstarter</a:t>
            </a:r>
            <a:endParaRPr lang="nb-NO" sz="4000" b="1" dirty="0">
              <a:cs typeface="Calibri Light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938" y="2322786"/>
            <a:ext cx="10094230" cy="44719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Tx/>
              <a:buNone/>
            </a:pPr>
            <a:r>
              <a:rPr lang="nb-NO" b="1" dirty="0">
                <a:ea typeface="ＭＳ Ｐゴシック"/>
              </a:rPr>
              <a:t>Startkoordinatorenes ansvar</a:t>
            </a:r>
            <a:r>
              <a:rPr lang="nb-NO" dirty="0">
                <a:ea typeface="ＭＳ Ｐゴシック"/>
              </a:rPr>
              <a:t>(CR 22.1)</a:t>
            </a:r>
          </a:p>
          <a:p>
            <a:r>
              <a:rPr lang="nb-NO" sz="2600" dirty="0">
                <a:ea typeface="ＭＳ Ｐゴシック"/>
              </a:rPr>
              <a:t>Fordele oppgaver mellom starterne</a:t>
            </a:r>
            <a:endParaRPr lang="nb-NO" sz="2600">
              <a:ea typeface="ＭＳ Ｐゴシック"/>
              <a:cs typeface="Calibri"/>
            </a:endParaRPr>
          </a:p>
          <a:p>
            <a:r>
              <a:rPr lang="nb-NO" sz="2600" dirty="0">
                <a:ea typeface="ＭＳ Ｐゴシック"/>
              </a:rPr>
              <a:t>Overvåke at starterne løser sine oppgaver</a:t>
            </a:r>
            <a:endParaRPr lang="nb-NO" sz="2600">
              <a:ea typeface="ＭＳ Ｐゴシック"/>
              <a:cs typeface="Calibri"/>
            </a:endParaRPr>
          </a:p>
          <a:p>
            <a:r>
              <a:rPr lang="nb-NO" sz="2600" dirty="0">
                <a:ea typeface="ＭＳ Ｐゴシック"/>
              </a:rPr>
              <a:t>Varsle starteren når alt er klart for start</a:t>
            </a:r>
            <a:endParaRPr lang="nb-NO" sz="2600">
              <a:ea typeface="ＭＳ Ｐゴシック"/>
              <a:cs typeface="Calibri"/>
            </a:endParaRPr>
          </a:p>
          <a:p>
            <a:pPr lvl="1"/>
            <a:r>
              <a:rPr lang="nb-NO" sz="2600" dirty="0">
                <a:ea typeface="ＭＳ Ｐゴシック"/>
              </a:rPr>
              <a:t>Tidtakere, måldommere, banedommere, vindmålerdommer og el. tidtaking</a:t>
            </a:r>
            <a:endParaRPr lang="nb-NO" sz="2600">
              <a:ea typeface="ＭＳ Ｐゴシック"/>
              <a:cs typeface="Calibri"/>
            </a:endParaRPr>
          </a:p>
          <a:p>
            <a:r>
              <a:rPr lang="nb-NO" sz="2600" dirty="0">
                <a:ea typeface="ＭＳ Ｐゴシック"/>
              </a:rPr>
              <a:t>Bindeledd mellom el. tid og startere</a:t>
            </a:r>
            <a:endParaRPr lang="nb-NO" sz="2600">
              <a:ea typeface="ＭＳ Ｐゴシック"/>
              <a:cs typeface="Calibri"/>
            </a:endParaRPr>
          </a:p>
          <a:p>
            <a:r>
              <a:rPr lang="nb-NO" sz="2600" dirty="0">
                <a:ea typeface="ＭＳ Ｐゴシック"/>
              </a:rPr>
              <a:t>Oppbevare relevante papirer i forbindelse med starten</a:t>
            </a:r>
            <a:endParaRPr lang="nb-NO" sz="2600">
              <a:ea typeface="ＭＳ Ｐゴシック"/>
              <a:cs typeface="Calibri"/>
            </a:endParaRPr>
          </a:p>
          <a:p>
            <a:r>
              <a:rPr lang="nb-NO" sz="2600" dirty="0">
                <a:ea typeface="ＭＳ Ｐゴシック"/>
              </a:rPr>
              <a:t>Forsikre seg om at CR 23.5 blir fulgt. (Varsling av utøvere ved tyvstart)</a:t>
            </a:r>
            <a:endParaRPr lang="nb-NO" sz="2600">
              <a:ea typeface="ＭＳ Ｐゴシック"/>
              <a:cs typeface="Calibri"/>
            </a:endParaRPr>
          </a:p>
          <a:p>
            <a:r>
              <a:rPr lang="nb-NO" sz="2600" dirty="0">
                <a:ea typeface="ＭＳ Ｐゴシック"/>
              </a:rPr>
              <a:t>Tildele </a:t>
            </a:r>
            <a:r>
              <a:rPr lang="nb-NO" sz="2600" err="1">
                <a:ea typeface="ＭＳ Ｐゴシック"/>
              </a:rPr>
              <a:t>recallerstartere</a:t>
            </a:r>
            <a:r>
              <a:rPr lang="nb-NO" sz="2600" dirty="0">
                <a:ea typeface="ＭＳ Ｐゴシック"/>
              </a:rPr>
              <a:t> oppgaver og bestemme deres plassering</a:t>
            </a:r>
            <a:endParaRPr lang="nb-NO" sz="2600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032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04-0083-4E3A-A89E-FC409746A049}" type="slidenum">
              <a:rPr lang="nb-NO"/>
              <a:pPr/>
              <a:t>37</a:t>
            </a:fld>
            <a:endParaRPr lang="nb-NO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90589"/>
            <a:ext cx="8908832" cy="579437"/>
          </a:xfrm>
        </p:spPr>
        <p:txBody>
          <a:bodyPr>
            <a:noAutofit/>
          </a:bodyPr>
          <a:lstStyle/>
          <a:p>
            <a:r>
              <a:rPr lang="nb-NO" b="1"/>
              <a:t>Anbefalt praksis i Norge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717" y="1825625"/>
            <a:ext cx="103710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Stevner approbert av IAAF, startkoordinator oppnevnes</a:t>
            </a:r>
          </a:p>
          <a:p>
            <a:r>
              <a:rPr lang="nb-NO"/>
              <a:t>Andre stevner:</a:t>
            </a:r>
            <a:endParaRPr lang="nb-NO">
              <a:cs typeface="Calibri"/>
            </a:endParaRPr>
          </a:p>
          <a:p>
            <a:pPr>
              <a:buNone/>
            </a:pPr>
            <a:r>
              <a:rPr lang="nb-NO"/>
              <a:t>   Inntil videre ingen startkoordinator.</a:t>
            </a:r>
            <a:endParaRPr lang="nb-NO">
              <a:cs typeface="Calibri"/>
            </a:endParaRPr>
          </a:p>
          <a:p>
            <a:pPr>
              <a:buNone/>
            </a:pPr>
            <a:r>
              <a:rPr lang="nb-NO"/>
              <a:t>	Oppgavene deles mellom </a:t>
            </a:r>
            <a:endParaRPr lang="nb-NO">
              <a:cs typeface="Calibri"/>
            </a:endParaRPr>
          </a:p>
          <a:p>
            <a:pPr>
              <a:buNone/>
            </a:pPr>
            <a:r>
              <a:rPr lang="nb-NO"/>
              <a:t>          - overdommer start (for eksempel NM)</a:t>
            </a:r>
            <a:endParaRPr lang="nb-NO">
              <a:cs typeface="Calibri"/>
            </a:endParaRPr>
          </a:p>
          <a:p>
            <a:pPr>
              <a:buNone/>
            </a:pPr>
            <a:r>
              <a:rPr lang="nb-NO"/>
              <a:t>          - starterteam </a:t>
            </a:r>
            <a:endParaRPr lang="nb-NO">
              <a:cs typeface="Calibri"/>
            </a:endParaRPr>
          </a:p>
          <a:p>
            <a:pPr>
              <a:buNone/>
            </a:pPr>
            <a:r>
              <a:rPr lang="nb-NO"/>
              <a:t>          - medhjelper samband, el. tid. </a:t>
            </a:r>
            <a:endParaRPr lang="nb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668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D432-7BA9-490E-A432-ACF6627820BC}" type="slidenum">
              <a:rPr lang="nb-NO"/>
              <a:pPr/>
              <a:t>38</a:t>
            </a:fld>
            <a:endParaRPr lang="nb-NO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955" y="749957"/>
            <a:ext cx="8895694" cy="1142103"/>
          </a:xfrm>
        </p:spPr>
        <p:txBody>
          <a:bodyPr/>
          <a:lstStyle/>
          <a:p>
            <a:r>
              <a:rPr lang="nb-NO" b="1"/>
              <a:t>CR 23 – Startordnerens oppgaver</a:t>
            </a:r>
            <a:br>
              <a:rPr lang="nb-NO" sz="3600"/>
            </a:br>
            <a:endParaRPr lang="nb-NO" sz="170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1328" y="1889613"/>
            <a:ext cx="9927020" cy="4529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Er starterens assistent</a:t>
            </a:r>
          </a:p>
          <a:p>
            <a:pPr lvl="1">
              <a:lnSpc>
                <a:spcPct val="90000"/>
              </a:lnSpc>
            </a:pPr>
            <a:r>
              <a:rPr lang="nb-NO" b="1" dirty="0"/>
              <a:t>Kontrollere at deltakerne</a:t>
            </a:r>
            <a:endParaRPr lang="nb-NO" b="1" dirty="0">
              <a:ea typeface="Calibri"/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nb-NO" sz="2400" dirty="0">
                <a:ea typeface="ＭＳ Ｐゴシック"/>
              </a:rPr>
              <a:t>Deltar i korrekt heat eller løp</a:t>
            </a:r>
            <a:endParaRPr lang="nb-NO" sz="2400">
              <a:ea typeface="ＭＳ Ｐゴシック"/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nb-NO" sz="2400" dirty="0">
                <a:ea typeface="ＭＳ Ｐゴシック"/>
              </a:rPr>
              <a:t>Bærer numrene reglementert</a:t>
            </a:r>
            <a:endParaRPr lang="nb-NO" sz="2400" dirty="0">
              <a:ea typeface="ＭＳ Ｐゴシック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b="1" dirty="0"/>
              <a:t>Plassere deltakerne i riktig bane eller sted</a:t>
            </a:r>
            <a:endParaRPr lang="nb-NO" b="1" dirty="0">
              <a:ea typeface="Calibri"/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nb-NO" sz="1800" dirty="0">
                <a:ea typeface="ＭＳ Ｐゴシック"/>
              </a:rPr>
              <a:t>I</a:t>
            </a:r>
            <a:r>
              <a:rPr lang="nb-NO" sz="2400" dirty="0">
                <a:ea typeface="ＭＳ Ｐゴシック"/>
              </a:rPr>
              <a:t>nformere starter om antall deltakere</a:t>
            </a:r>
            <a:endParaRPr lang="nb-NO" sz="2400">
              <a:ea typeface="ＭＳ Ｐゴシック"/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nb-NO" sz="2400" dirty="0">
                <a:ea typeface="ＭＳ Ｐゴシック"/>
              </a:rPr>
              <a:t>Kontrollere at startblokkene er plassert korrekt</a:t>
            </a:r>
            <a:endParaRPr lang="nb-NO" sz="2400">
              <a:ea typeface="ＭＳ Ｐゴシック"/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nb-NO" sz="2400" dirty="0">
                <a:ea typeface="ＭＳ Ｐゴシック"/>
              </a:rPr>
              <a:t>Spørre deltakerne om de er klare</a:t>
            </a:r>
            <a:endParaRPr lang="nb-NO" sz="2400">
              <a:ea typeface="ＭＳ Ｐゴシック"/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nb-NO" sz="2400" dirty="0">
                <a:ea typeface="ＭＳ Ｐゴシック"/>
              </a:rPr>
              <a:t>Gi tegn til starter når alle er klare (Starteren blåser deretter i fløyten)</a:t>
            </a:r>
            <a:endParaRPr lang="nb-NO" sz="2400">
              <a:ea typeface="ＭＳ Ｐゴシック"/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nb-NO" sz="2400" dirty="0">
                <a:ea typeface="ＭＳ Ｐゴシック"/>
              </a:rPr>
              <a:t>Påse at alle tar av yttertøy i tide</a:t>
            </a:r>
            <a:endParaRPr lang="nb-NO" sz="2400" dirty="0">
              <a:ea typeface="ＭＳ Ｐゴシック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b="1" dirty="0">
                <a:ea typeface="ＭＳ Ｐゴシック"/>
              </a:rPr>
              <a:t>Samle løperne på samlestrek 3m bak startstrek</a:t>
            </a:r>
            <a:endParaRPr lang="nb-NO" b="1" dirty="0">
              <a:ea typeface="ＭＳ Ｐゴシック"/>
              <a:cs typeface="Calibri"/>
            </a:endParaRPr>
          </a:p>
          <a:p>
            <a:pPr lvl="1">
              <a:lnSpc>
                <a:spcPct val="90000"/>
              </a:lnSpc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bldLvl="3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D361-37A2-4405-A122-C0AC861B76F7}" type="slidenum">
              <a:rPr lang="nb-NO"/>
              <a:pPr/>
              <a:t>39</a:t>
            </a:fld>
            <a:endParaRPr lang="nb-NO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876" y="605549"/>
            <a:ext cx="9699734" cy="1066800"/>
          </a:xfrm>
        </p:spPr>
        <p:txBody>
          <a:bodyPr>
            <a:noAutofit/>
          </a:bodyPr>
          <a:lstStyle/>
          <a:p>
            <a:r>
              <a:rPr lang="nb-NO" b="1"/>
              <a:t>CR 23 – Startordnerens oppgaver forts. (2)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8690" y="1793776"/>
            <a:ext cx="10163503" cy="4443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400" b="1" dirty="0"/>
              <a:t>Gi tegn til starter når alle er på plass</a:t>
            </a:r>
            <a:endParaRPr lang="nb-NO" sz="2400" b="1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2400" b="1" dirty="0"/>
              <a:t>Ansvarlig for at stafettpinner er på plass</a:t>
            </a:r>
            <a:endParaRPr lang="nb-NO" sz="2400" b="1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2400" b="1" dirty="0"/>
              <a:t>Når løperne har kommet på plass, påse at TR 16.5 blir fulgt</a:t>
            </a:r>
            <a:endParaRPr lang="nb-NO" sz="2400" b="1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>
                <a:ea typeface="ＭＳ Ｐゴシック"/>
              </a:rPr>
              <a:t>Innta startstilling helt innenfor tildelt bane og bak startstreken</a:t>
            </a:r>
            <a:endParaRPr lang="nb-NO" dirty="0">
              <a:ea typeface="ＭＳ Ｐゴシック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>
                <a:ea typeface="ＭＳ Ｐゴシック"/>
              </a:rPr>
              <a:t>Begge hender og minst ett kne berøre banen</a:t>
            </a:r>
            <a:endParaRPr lang="nb-NO" dirty="0">
              <a:ea typeface="ＭＳ Ｐゴシック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>
                <a:ea typeface="ＭＳ Ｐゴシック"/>
              </a:rPr>
              <a:t>Begge føtter skal berøre startblokken</a:t>
            </a:r>
            <a:endParaRPr lang="nb-NO" dirty="0">
              <a:ea typeface="ＭＳ Ｐゴシック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>
                <a:ea typeface="ＭＳ Ｐゴシック"/>
              </a:rPr>
              <a:t>Ikke berøre marken med hendene ved stående start (TR 16.4)</a:t>
            </a:r>
            <a:endParaRPr lang="nb-NO" dirty="0">
              <a:ea typeface="ＭＳ Ｐゴシック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2400" b="1" dirty="0">
                <a:ea typeface="ＭＳ Ｐゴシック"/>
              </a:rPr>
              <a:t>Hvis ny start, samle deltakerne, meddele eventuell tyvstart </a:t>
            </a:r>
            <a:r>
              <a:rPr lang="nb-NO" sz="2400" dirty="0">
                <a:ea typeface="ＭＳ Ｐゴシック"/>
              </a:rPr>
              <a:t>(gult/svart – rødt/svart – grønt kort)*</a:t>
            </a:r>
            <a:endParaRPr lang="nb-NO" sz="2400" dirty="0"/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endParaRPr lang="nb-NO"/>
          </a:p>
          <a:p>
            <a:pPr lvl="3">
              <a:lnSpc>
                <a:spcPct val="90000"/>
              </a:lnSpc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3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7515C-3333-47CD-9F1B-5F16A4216AFD}" type="slidenum">
              <a:rPr lang="nb-NO"/>
              <a:pPr/>
              <a:t>4</a:t>
            </a:fld>
            <a:endParaRPr lang="nb-NO" dirty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057" y="437168"/>
            <a:ext cx="8931143" cy="1032858"/>
          </a:xfrm>
        </p:spPr>
        <p:txBody>
          <a:bodyPr>
            <a:normAutofit/>
          </a:bodyPr>
          <a:lstStyle/>
          <a:p>
            <a:r>
              <a:rPr lang="nb-NO" b="1" dirty="0"/>
              <a:t>Starterens viktigste oppgaver (1)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8918" y="2060576"/>
            <a:ext cx="9792014" cy="3816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nb-NO" sz="3200" dirty="0">
                <a:ea typeface="ＭＳ Ｐゴシック"/>
              </a:rPr>
              <a:t>Å legge til rette for at alle løpere får en så god start som mulig.</a:t>
            </a:r>
            <a:endParaRPr lang="en-US" sz="3200">
              <a:ea typeface="ＭＳ Ｐゴシック"/>
              <a:cs typeface="Calibri"/>
            </a:endParaRPr>
          </a:p>
          <a:p>
            <a:pPr marL="457200" indent="-457200"/>
            <a:r>
              <a:rPr lang="nb-NO" sz="3200" dirty="0">
                <a:ea typeface="ＭＳ Ｐゴシック"/>
              </a:rPr>
              <a:t>Å sørge for en korrekt start</a:t>
            </a:r>
            <a:endParaRPr lang="en-US" sz="3200">
              <a:ea typeface="ＭＳ Ｐゴシック"/>
              <a:cs typeface="Calibri"/>
            </a:endParaRPr>
          </a:p>
          <a:p>
            <a:pPr marL="990600" lvl="1" indent="-533400">
              <a:buFont typeface="Courier New"/>
              <a:buChar char="o"/>
            </a:pPr>
            <a:r>
              <a:rPr lang="nb-NO" sz="2800" dirty="0">
                <a:ea typeface="ＭＳ Ｐゴシック"/>
              </a:rPr>
              <a:t>En for tidlig start (tyvstart) skal ikke under noen omstendighet godkjennes</a:t>
            </a:r>
            <a:endParaRPr lang="en-US" sz="2800">
              <a:ea typeface="ＭＳ Ｐゴシック"/>
              <a:cs typeface="Calibri"/>
            </a:endParaRPr>
          </a:p>
          <a:p>
            <a:pPr marL="990600" lvl="1" indent="-533400">
              <a:buFont typeface="Courier New"/>
              <a:buChar char="o"/>
            </a:pPr>
            <a:r>
              <a:rPr lang="nb-NO" sz="2800" dirty="0">
                <a:ea typeface="ＭＳ Ｐゴシック"/>
              </a:rPr>
              <a:t>Starten skal være rettferdig, dvs. alle deltakerne skal gis like muligheter fra start</a:t>
            </a:r>
            <a:endParaRPr lang="en-US" sz="28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312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457200"/>
            <a:ext cx="6566392" cy="1081251"/>
          </a:xfrm>
        </p:spPr>
        <p:txBody>
          <a:bodyPr>
            <a:normAutofit/>
          </a:bodyPr>
          <a:lstStyle/>
          <a:p>
            <a:r>
              <a:rPr lang="nb-NO" sz="4400" b="1"/>
              <a:t>Sprintstarten i praksis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1D0ADEC-1790-680A-83DA-2344C20252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/>
        </p:blipFill>
        <p:spPr>
          <a:xfrm>
            <a:off x="6400610" y="1990561"/>
            <a:ext cx="5468471" cy="4286250"/>
          </a:xfrm>
        </p:spPr>
      </p:pic>
      <p:sp>
        <p:nvSpPr>
          <p:cNvPr id="194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2819" y="1889312"/>
            <a:ext cx="5968228" cy="43823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nb-NO" sz="2800" b="1" dirty="0">
                <a:ea typeface="ＭＳ Ｐゴシック"/>
              </a:rPr>
              <a:t>Starterens siste forberedelser</a:t>
            </a:r>
            <a:endParaRPr lang="nb-NO" sz="2800" b="1">
              <a:ea typeface="ＭＳ Ｐゴシック"/>
              <a:cs typeface="Calibri"/>
            </a:endParaRPr>
          </a:p>
          <a:p>
            <a:pPr marL="742950" lvl="1" indent="-285750">
              <a:buChar char="•"/>
            </a:pPr>
            <a:r>
              <a:rPr lang="nb-NO" sz="2400" dirty="0"/>
              <a:t>Fremmøte på startstedet 5 min før start</a:t>
            </a:r>
            <a:endParaRPr lang="nb-NO" sz="2400">
              <a:ea typeface="Calibri"/>
              <a:cs typeface="Calibri"/>
            </a:endParaRPr>
          </a:p>
          <a:p>
            <a:pPr marL="742950" lvl="1" indent="-285750">
              <a:buChar char="•"/>
            </a:pPr>
            <a:r>
              <a:rPr lang="nb-NO" sz="2400" dirty="0"/>
              <a:t>Opp på starterpallen 2 min før start</a:t>
            </a:r>
            <a:endParaRPr lang="nb-NO" sz="2400">
              <a:ea typeface="Calibri"/>
              <a:cs typeface="Calibri"/>
            </a:endParaRPr>
          </a:p>
          <a:p>
            <a:pPr marL="742950" lvl="1" indent="-285750">
              <a:buChar char="•"/>
            </a:pPr>
            <a:r>
              <a:rPr lang="nb-NO" sz="2400" dirty="0"/>
              <a:t>Motta klarsignal fra relevante funksjoner</a:t>
            </a:r>
            <a:endParaRPr lang="nb-NO" sz="2400">
              <a:ea typeface="Calibri"/>
              <a:cs typeface="Calibri"/>
            </a:endParaRPr>
          </a:p>
          <a:p>
            <a:pPr marL="742950" lvl="1" indent="-285750">
              <a:buChar char="•"/>
            </a:pPr>
            <a:r>
              <a:rPr lang="nb-NO" sz="2400" dirty="0"/>
              <a:t>Fløytesignal ”Gjør klar til start”</a:t>
            </a:r>
            <a:endParaRPr lang="nb-NO" sz="2400"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nb-NO" sz="2800" b="1" dirty="0">
                <a:ea typeface="ＭＳ Ｐゴシック"/>
              </a:rPr>
              <a:t>Gjennomføring av starten</a:t>
            </a:r>
            <a:endParaRPr lang="nb-NO" sz="2800" b="1">
              <a:ea typeface="ＭＳ Ｐゴシック"/>
              <a:cs typeface="Calibri"/>
            </a:endParaRPr>
          </a:p>
          <a:p>
            <a:pPr marL="742950" lvl="1" indent="-285750">
              <a:buChar char="•"/>
            </a:pPr>
            <a:r>
              <a:rPr lang="nb-NO" sz="2400" dirty="0"/>
              <a:t>Kommando ”Innta plassene”</a:t>
            </a:r>
            <a:endParaRPr lang="nb-NO" sz="2400">
              <a:ea typeface="Calibri"/>
              <a:cs typeface="Calibri"/>
            </a:endParaRPr>
          </a:p>
          <a:p>
            <a:pPr marL="742950" lvl="1" indent="-285750">
              <a:buChar char="•"/>
            </a:pPr>
            <a:r>
              <a:rPr lang="nb-NO" sz="2400" dirty="0"/>
              <a:t>Spenn hanen på revolveren</a:t>
            </a:r>
            <a:endParaRPr lang="nb-NO" sz="2400">
              <a:ea typeface="Calibri"/>
              <a:cs typeface="Calibri"/>
            </a:endParaRPr>
          </a:p>
          <a:p>
            <a:pPr marL="742950" lvl="1" indent="-285750">
              <a:buChar char="•"/>
            </a:pPr>
            <a:r>
              <a:rPr lang="nb-NO" sz="2400" dirty="0"/>
              <a:t>Alle i ro/signal fra </a:t>
            </a:r>
            <a:r>
              <a:rPr lang="nb-NO" sz="2400" err="1"/>
              <a:t>startordner</a:t>
            </a:r>
            <a:endParaRPr lang="nb-NO" sz="2400">
              <a:ea typeface="Calibri"/>
              <a:cs typeface="Calibri"/>
            </a:endParaRPr>
          </a:p>
          <a:p>
            <a:pPr marL="742950" lvl="1" indent="-285750">
              <a:buChar char="•"/>
            </a:pPr>
            <a:r>
              <a:rPr lang="nb-NO" sz="2400" dirty="0"/>
              <a:t>Kommando ”Klar”</a:t>
            </a:r>
            <a:endParaRPr lang="nb-NO" sz="2400" dirty="0">
              <a:cs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545B6EFF-FF33-4B3D-862B-E76B8B3744C7}" type="slidenum">
              <a:rPr lang="nb-NO"/>
              <a:pPr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0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 bldLvl="3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470338"/>
            <a:ext cx="7407219" cy="982717"/>
          </a:xfrm>
        </p:spPr>
        <p:txBody>
          <a:bodyPr>
            <a:noAutofit/>
          </a:bodyPr>
          <a:lstStyle/>
          <a:p>
            <a:r>
              <a:rPr lang="nb-NO" sz="4400" b="1"/>
              <a:t>Sprintstarten i praksis forts. (2)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F6994FA-68A3-62F9-2DD7-DB368A5A43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68" r="7768"/>
          <a:stretch/>
        </p:blipFill>
        <p:spPr>
          <a:xfrm>
            <a:off x="6280203" y="1818167"/>
            <a:ext cx="5500707" cy="4189799"/>
          </a:xfrm>
        </p:spPr>
      </p:pic>
      <p:sp>
        <p:nvSpPr>
          <p:cNvPr id="195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9788" y="2057400"/>
            <a:ext cx="5982526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  <a:buChar char="•"/>
            </a:pPr>
            <a:r>
              <a:rPr lang="nb-NO" sz="2800" b="1" dirty="0">
                <a:ea typeface="ＭＳ Ｐゴシック"/>
              </a:rPr>
              <a:t>Holdetiden (Ingen fast tid):</a:t>
            </a:r>
            <a:endParaRPr lang="nb-NO" sz="2800" b="1">
              <a:ea typeface="ＭＳ Ｐゴシック"/>
              <a:cs typeface="Calibri"/>
            </a:endParaRPr>
          </a:p>
          <a:p>
            <a:pPr marL="742950" lvl="1" indent="-285750">
              <a:lnSpc>
                <a:spcPct val="90000"/>
              </a:lnSpc>
              <a:buChar char="•"/>
            </a:pPr>
            <a:r>
              <a:rPr lang="nb-NO" sz="2400" dirty="0">
                <a:ea typeface="ＭＳ Ｐゴシック"/>
              </a:rPr>
              <a:t>Avhenger av hvor fort utøverne kommer opp i «klar-stilling».</a:t>
            </a:r>
            <a:endParaRPr lang="nb-NO" sz="2400">
              <a:ea typeface="ＭＳ Ｐゴシック"/>
              <a:cs typeface="Calibri"/>
            </a:endParaRPr>
          </a:p>
          <a:p>
            <a:pPr marL="742950" lvl="1" indent="-285750">
              <a:lnSpc>
                <a:spcPct val="90000"/>
              </a:lnSpc>
              <a:buChar char="•"/>
            </a:pPr>
            <a:r>
              <a:rPr lang="nb-NO" sz="2400" dirty="0">
                <a:ea typeface="ＭＳ Ｐゴシック"/>
              </a:rPr>
              <a:t>Alle utøvere falt til ro i «klar-stilling»(normalt 1,8-2,4 sek)	</a:t>
            </a:r>
            <a:endParaRPr lang="nb-NO" sz="2400" dirty="0">
              <a:ea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buChar char="•"/>
            </a:pPr>
            <a:r>
              <a:rPr lang="nb-NO" sz="2400" dirty="0">
                <a:ea typeface="ＭＳ Ｐゴシック"/>
              </a:rPr>
              <a:t>Skudd</a:t>
            </a:r>
            <a:endParaRPr lang="nb-NO" sz="2400">
              <a:ea typeface="ＭＳ Ｐゴシック"/>
              <a:cs typeface="Calibri"/>
            </a:endParaRPr>
          </a:p>
          <a:p>
            <a:pPr marL="342900" indent="-342900">
              <a:lnSpc>
                <a:spcPct val="90000"/>
              </a:lnSpc>
              <a:buChar char="•"/>
            </a:pPr>
            <a:r>
              <a:rPr lang="nb-NO" sz="2800" b="1" dirty="0">
                <a:ea typeface="ＭＳ Ｐゴシック"/>
              </a:rPr>
              <a:t>Bemerk: Uttalen av kommandoene!</a:t>
            </a:r>
            <a:endParaRPr lang="nb-NO" sz="2800" b="1">
              <a:ea typeface="ＭＳ Ｐゴシック"/>
              <a:cs typeface="Calibri"/>
            </a:endParaRPr>
          </a:p>
          <a:p>
            <a:pPr marL="742950" lvl="1" indent="-285750">
              <a:lnSpc>
                <a:spcPct val="90000"/>
              </a:lnSpc>
              <a:buChar char="•"/>
            </a:pPr>
            <a:r>
              <a:rPr lang="nb-NO" sz="2400" dirty="0">
                <a:ea typeface="ＭＳ Ｐゴシック"/>
              </a:rPr>
              <a:t>Klare kommandoer, uten å trekke ut ordene.</a:t>
            </a:r>
            <a:endParaRPr lang="nb-NO" sz="2400" dirty="0">
              <a:ea typeface="ＭＳ Ｐゴシック"/>
              <a:cs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74BB2F0-0346-48FE-8404-8B6DED24E7E5}" type="slidenum">
              <a:rPr lang="nb-NO"/>
              <a:pPr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69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bldLvl="3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0CE5-9273-4AE6-8BDC-391D8FCC9D00}" type="slidenum">
              <a:rPr lang="nb-NO"/>
              <a:pPr/>
              <a:t>42</a:t>
            </a:fld>
            <a:endParaRPr lang="nb-NO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817" y="593343"/>
            <a:ext cx="7772400" cy="953868"/>
          </a:xfrm>
        </p:spPr>
        <p:txBody>
          <a:bodyPr>
            <a:noAutofit/>
          </a:bodyPr>
          <a:lstStyle/>
          <a:p>
            <a:r>
              <a:rPr lang="nb-NO" b="1"/>
              <a:t>Sprintstarten i praksis forts. (3)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3486150" y="17335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04" y="1425937"/>
            <a:ext cx="6532190" cy="424500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AA5E098-AE62-4FC3-B9AA-36E549C39607}"/>
              </a:ext>
            </a:extLst>
          </p:cNvPr>
          <p:cNvSpPr txBox="1"/>
          <p:nvPr/>
        </p:nvSpPr>
        <p:spPr>
          <a:xfrm>
            <a:off x="1639154" y="5707497"/>
            <a:ext cx="767488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000" b="1" dirty="0">
                <a:latin typeface="Arial Bold"/>
                <a:cs typeface="Times New Roman"/>
              </a:rPr>
              <a:t>Illustrasjonen er veiledende </a:t>
            </a:r>
            <a:endParaRPr lang="en-US" sz="1000" dirty="0">
              <a:cs typeface="Times New Roman"/>
            </a:endParaRPr>
          </a:p>
          <a:p>
            <a:r>
              <a:rPr lang="nb-NO" sz="2000" b="1" dirty="0">
                <a:latin typeface="Arial Bold"/>
                <a:cs typeface="Times New Roman"/>
              </a:rPr>
              <a:t>Starteren skal skyte når alle løpere er i ro i «klar-posisjon» (ikke vente unødig for å se om det blir bevegelse).</a:t>
            </a:r>
            <a:endParaRPr lang="nb-NO" dirty="0">
              <a:cs typeface="Times New Roman" pitchFamily="18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B2D20AC-1041-478B-9087-72C0C01B49C5}"/>
              </a:ext>
            </a:extLst>
          </p:cNvPr>
          <p:cNvSpPr txBox="1"/>
          <p:nvPr/>
        </p:nvSpPr>
        <p:spPr>
          <a:xfrm>
            <a:off x="5663952" y="2492897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b="1"/>
              <a:t>1,8-2,4 SEK</a:t>
            </a:r>
          </a:p>
        </p:txBody>
      </p:sp>
    </p:spTree>
    <p:extLst>
      <p:ext uri="{BB962C8B-B14F-4D97-AF65-F5344CB8AC3E}">
        <p14:creationId xmlns:p14="http://schemas.microsoft.com/office/powerpoint/2010/main" val="2786885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990600"/>
          </a:xfrm>
        </p:spPr>
        <p:txBody>
          <a:bodyPr>
            <a:normAutofit/>
          </a:bodyPr>
          <a:lstStyle/>
          <a:p>
            <a:r>
              <a:rPr lang="nb-NO" b="1"/>
              <a:t>Kortene</a:t>
            </a:r>
            <a:endParaRPr lang="en-US" b="1"/>
          </a:p>
        </p:txBody>
      </p:sp>
      <p:grpSp>
        <p:nvGrpSpPr>
          <p:cNvPr id="6" name="Gruppe 5"/>
          <p:cNvGrpSpPr/>
          <p:nvPr/>
        </p:nvGrpSpPr>
        <p:grpSpPr>
          <a:xfrm>
            <a:off x="5068445" y="1147875"/>
            <a:ext cx="1440161" cy="2592288"/>
            <a:chOff x="1331640" y="3429000"/>
            <a:chExt cx="1440161" cy="2592288"/>
          </a:xfrm>
        </p:grpSpPr>
        <p:sp>
          <p:nvSpPr>
            <p:cNvPr id="4" name="Rettvinklet trekant 3"/>
            <p:cNvSpPr/>
            <p:nvPr/>
          </p:nvSpPr>
          <p:spPr>
            <a:xfrm>
              <a:off x="1331640" y="3429000"/>
              <a:ext cx="1440160" cy="2592288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ttvinklet trekant 4"/>
            <p:cNvSpPr/>
            <p:nvPr/>
          </p:nvSpPr>
          <p:spPr>
            <a:xfrm rot="10800000">
              <a:off x="1331641" y="3429000"/>
              <a:ext cx="1440160" cy="2592288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ktangel 6"/>
          <p:cNvSpPr/>
          <p:nvPr/>
        </p:nvSpPr>
        <p:spPr>
          <a:xfrm>
            <a:off x="2014497" y="1177308"/>
            <a:ext cx="1440159" cy="25922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pe 7"/>
          <p:cNvGrpSpPr/>
          <p:nvPr/>
        </p:nvGrpSpPr>
        <p:grpSpPr>
          <a:xfrm>
            <a:off x="8024281" y="1226364"/>
            <a:ext cx="1440161" cy="2592288"/>
            <a:chOff x="1331640" y="3429000"/>
            <a:chExt cx="1440161" cy="2592288"/>
          </a:xfrm>
        </p:grpSpPr>
        <p:sp>
          <p:nvSpPr>
            <p:cNvPr id="9" name="Rettvinklet trekant 8"/>
            <p:cNvSpPr/>
            <p:nvPr/>
          </p:nvSpPr>
          <p:spPr>
            <a:xfrm>
              <a:off x="1331640" y="3429000"/>
              <a:ext cx="1440160" cy="2592288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vinklet trekant 9"/>
            <p:cNvSpPr/>
            <p:nvPr/>
          </p:nvSpPr>
          <p:spPr>
            <a:xfrm rot="10800000">
              <a:off x="1331641" y="3429000"/>
              <a:ext cx="1440160" cy="2592288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ktangel 10"/>
          <p:cNvSpPr/>
          <p:nvPr/>
        </p:nvSpPr>
        <p:spPr>
          <a:xfrm>
            <a:off x="2019256" y="4028016"/>
            <a:ext cx="1440159" cy="2592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5017489" y="3998583"/>
            <a:ext cx="1440159" cy="25922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78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62506" y="422176"/>
            <a:ext cx="8229600" cy="990600"/>
          </a:xfrm>
        </p:spPr>
        <p:txBody>
          <a:bodyPr/>
          <a:lstStyle/>
          <a:p>
            <a:r>
              <a:rPr lang="nb-NO" b="1"/>
              <a:t>Grønt kort</a:t>
            </a:r>
            <a:endParaRPr lang="en-US" b="1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172200" y="2710528"/>
            <a:ext cx="5181600" cy="34664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Vises for å signalisere at en hendelse/avbrutt start IKKE medfører noen reaksjon mot noen utøver.</a:t>
            </a:r>
          </a:p>
          <a:p>
            <a:r>
              <a:rPr lang="nb-NO" dirty="0"/>
              <a:t>Starten tas på nytt.</a:t>
            </a:r>
            <a:endParaRPr lang="en-US"/>
          </a:p>
        </p:txBody>
      </p:sp>
      <p:sp>
        <p:nvSpPr>
          <p:cNvPr id="6" name="Rektangel 5"/>
          <p:cNvSpPr/>
          <p:nvPr/>
        </p:nvSpPr>
        <p:spPr>
          <a:xfrm>
            <a:off x="3143673" y="2852936"/>
            <a:ext cx="1440159" cy="25922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2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/>
              <a:t>Rødt og svart (diagonalt delt) kort 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931754"/>
            <a:ext cx="5181600" cy="3245209"/>
          </a:xfrm>
        </p:spPr>
        <p:txBody>
          <a:bodyPr/>
          <a:lstStyle/>
          <a:p>
            <a:r>
              <a:rPr lang="nb-NO"/>
              <a:t>Vises til utøver(e) som diskvalifiseres etter tyvstart. </a:t>
            </a:r>
          </a:p>
          <a:p>
            <a:r>
              <a:rPr lang="nb-NO"/>
              <a:t>Utøver(e) er ute av øvelsen.</a:t>
            </a:r>
            <a:endParaRPr lang="en-US"/>
          </a:p>
        </p:txBody>
      </p:sp>
      <p:grpSp>
        <p:nvGrpSpPr>
          <p:cNvPr id="5" name="Gruppe 4"/>
          <p:cNvGrpSpPr/>
          <p:nvPr/>
        </p:nvGrpSpPr>
        <p:grpSpPr>
          <a:xfrm>
            <a:off x="3143673" y="2924944"/>
            <a:ext cx="1440161" cy="2592288"/>
            <a:chOff x="1331640" y="3429000"/>
            <a:chExt cx="1440161" cy="2592288"/>
          </a:xfrm>
        </p:grpSpPr>
        <p:sp>
          <p:nvSpPr>
            <p:cNvPr id="6" name="Rettvinklet trekant 5"/>
            <p:cNvSpPr/>
            <p:nvPr/>
          </p:nvSpPr>
          <p:spPr>
            <a:xfrm>
              <a:off x="1331640" y="3429000"/>
              <a:ext cx="1440160" cy="2592288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vinklet trekant 6"/>
            <p:cNvSpPr/>
            <p:nvPr/>
          </p:nvSpPr>
          <p:spPr>
            <a:xfrm rot="10800000">
              <a:off x="1331641" y="3429000"/>
              <a:ext cx="1440160" cy="2592288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421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/>
              <a:t>Gult og svart (diagonalt delt) kort 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681448"/>
            <a:ext cx="5102772" cy="36779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 </a:t>
            </a:r>
            <a:r>
              <a:rPr lang="en-US" dirty="0" err="1"/>
              <a:t>mangekamp</a:t>
            </a:r>
            <a:r>
              <a:rPr lang="en-US" dirty="0"/>
              <a:t> vises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første</a:t>
            </a:r>
            <a:r>
              <a:rPr lang="en-US" dirty="0"/>
              <a:t> </a:t>
            </a:r>
            <a:r>
              <a:rPr lang="en-US" dirty="0" err="1"/>
              <a:t>tyvstart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utøver</a:t>
            </a:r>
            <a:r>
              <a:rPr lang="en-US" dirty="0"/>
              <a:t>(e)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tyvstartet</a:t>
            </a:r>
            <a:r>
              <a:rPr lang="en-US" dirty="0"/>
              <a:t>, </a:t>
            </a:r>
            <a:r>
              <a:rPr lang="en-US" b="1" dirty="0" err="1"/>
              <a:t>deretter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hele </a:t>
            </a:r>
            <a:r>
              <a:rPr lang="en-US" b="1" dirty="0" err="1"/>
              <a:t>heatet</a:t>
            </a:r>
            <a:r>
              <a:rPr lang="en-US" b="1" dirty="0"/>
              <a:t>.</a:t>
            </a:r>
          </a:p>
          <a:p>
            <a:r>
              <a:rPr lang="en-US" dirty="0"/>
              <a:t>Vises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første</a:t>
            </a:r>
            <a:r>
              <a:rPr lang="en-US" dirty="0"/>
              <a:t> </a:t>
            </a:r>
            <a:r>
              <a:rPr lang="en-US" b="1" dirty="0" err="1"/>
              <a:t>personlige</a:t>
            </a:r>
            <a:r>
              <a:rPr lang="en-US" dirty="0"/>
              <a:t> </a:t>
            </a:r>
            <a:r>
              <a:rPr lang="en-US" dirty="0" err="1"/>
              <a:t>tyvstart</a:t>
            </a:r>
            <a:r>
              <a:rPr lang="en-US" dirty="0"/>
              <a:t> for </a:t>
            </a:r>
            <a:r>
              <a:rPr lang="en-US" dirty="0" err="1"/>
              <a:t>utøvere</a:t>
            </a:r>
            <a:r>
              <a:rPr lang="en-US" dirty="0"/>
              <a:t> 14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yngre</a:t>
            </a:r>
            <a:r>
              <a:rPr lang="en-US" dirty="0"/>
              <a:t>, </a:t>
            </a:r>
            <a:r>
              <a:rPr lang="en-US" dirty="0" err="1"/>
              <a:t>samt</a:t>
            </a:r>
            <a:r>
              <a:rPr lang="en-US" dirty="0"/>
              <a:t> </a:t>
            </a:r>
            <a:r>
              <a:rPr lang="en-US" dirty="0" err="1"/>
              <a:t>veteraner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endParaRPr lang="en-US" b="1" dirty="0"/>
          </a:p>
        </p:txBody>
      </p:sp>
      <p:grpSp>
        <p:nvGrpSpPr>
          <p:cNvPr id="5" name="Gruppe 4"/>
          <p:cNvGrpSpPr/>
          <p:nvPr/>
        </p:nvGrpSpPr>
        <p:grpSpPr>
          <a:xfrm>
            <a:off x="3143673" y="2924944"/>
            <a:ext cx="1440161" cy="2592288"/>
            <a:chOff x="1331640" y="3429000"/>
            <a:chExt cx="1440161" cy="2592288"/>
          </a:xfrm>
        </p:grpSpPr>
        <p:sp>
          <p:nvSpPr>
            <p:cNvPr id="6" name="Rettvinklet trekant 5"/>
            <p:cNvSpPr/>
            <p:nvPr/>
          </p:nvSpPr>
          <p:spPr>
            <a:xfrm>
              <a:off x="1331640" y="3429000"/>
              <a:ext cx="1440160" cy="2592288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vinklet trekant 6"/>
            <p:cNvSpPr/>
            <p:nvPr/>
          </p:nvSpPr>
          <p:spPr>
            <a:xfrm rot="10800000">
              <a:off x="1331641" y="3429000"/>
              <a:ext cx="1440160" cy="2592288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6590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4BC2-DF18-29B1-810A-50C3A939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ea typeface="ＭＳ Ｐゴシック"/>
              </a:rPr>
              <a:t>Rødt</a:t>
            </a:r>
            <a:r>
              <a:rPr lang="en-US" sz="4400" b="1" dirty="0">
                <a:ea typeface="ＭＳ Ｐゴシック"/>
              </a:rPr>
              <a:t> </a:t>
            </a:r>
            <a:r>
              <a:rPr lang="en-US" sz="4400" b="1" dirty="0" err="1">
                <a:ea typeface="ＭＳ Ｐゴシック"/>
              </a:rPr>
              <a:t>og</a:t>
            </a:r>
            <a:r>
              <a:rPr lang="en-US" sz="4400" b="1" dirty="0">
                <a:ea typeface="ＭＳ Ｐゴシック"/>
              </a:rPr>
              <a:t> </a:t>
            </a:r>
            <a:r>
              <a:rPr lang="en-US" sz="4400" b="1" dirty="0" err="1">
                <a:ea typeface="ＭＳ Ｐゴシック"/>
              </a:rPr>
              <a:t>hvitt</a:t>
            </a:r>
            <a:r>
              <a:rPr lang="en-US" sz="4400" b="1" dirty="0">
                <a:ea typeface="ＭＳ Ｐゴシック"/>
              </a:rPr>
              <a:t> (</a:t>
            </a:r>
            <a:r>
              <a:rPr lang="en-US" sz="4400" b="1" dirty="0" err="1">
                <a:ea typeface="ＭＳ Ｐゴシック"/>
              </a:rPr>
              <a:t>diagonalt</a:t>
            </a:r>
            <a:r>
              <a:rPr lang="en-US" sz="4400" b="1" dirty="0">
                <a:ea typeface="ＭＳ Ｐゴシック"/>
              </a:rPr>
              <a:t> delt) kort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1B529-48C7-78CA-6699-960980FA9C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D695-65D6-00B8-A97C-A4FA2904D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689122"/>
            <a:ext cx="5389033" cy="30909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err="1">
                <a:ea typeface="ＭＳ Ｐゴシック"/>
              </a:rPr>
              <a:t>Hvis</a:t>
            </a:r>
            <a:r>
              <a:rPr lang="en-US" sz="2800">
                <a:ea typeface="ＭＳ Ｐゴシック"/>
              </a:rPr>
              <a:t> </a:t>
            </a:r>
            <a:r>
              <a:rPr lang="en-US" sz="2800" err="1">
                <a:ea typeface="ＭＳ Ｐゴシック"/>
              </a:rPr>
              <a:t>en</a:t>
            </a:r>
            <a:r>
              <a:rPr lang="en-US" sz="2800">
                <a:ea typeface="ＭＳ Ｐゴシック"/>
              </a:rPr>
              <a:t> </a:t>
            </a:r>
            <a:r>
              <a:rPr lang="en-US" sz="2800" err="1">
                <a:ea typeface="ＭＳ Ｐゴシック"/>
              </a:rPr>
              <a:t>løper</a:t>
            </a:r>
            <a:r>
              <a:rPr lang="en-US" sz="2800">
                <a:ea typeface="ＭＳ Ｐゴシック"/>
              </a:rPr>
              <a:t> </a:t>
            </a:r>
            <a:r>
              <a:rPr lang="en-US" sz="2800" err="1">
                <a:ea typeface="ＭＳ Ｐゴシック"/>
              </a:rPr>
              <a:t>tillates</a:t>
            </a:r>
            <a:r>
              <a:rPr lang="en-US" sz="2800">
                <a:ea typeface="ＭＳ Ｐゴシック"/>
              </a:rPr>
              <a:t> å </a:t>
            </a:r>
            <a:r>
              <a:rPr lang="en-US" sz="2800" err="1">
                <a:ea typeface="ＭＳ Ｐゴシック"/>
              </a:rPr>
              <a:t>løpe</a:t>
            </a:r>
            <a:r>
              <a:rPr lang="en-US" sz="2800">
                <a:ea typeface="ＭＳ Ｐゴシック"/>
              </a:rPr>
              <a:t> under protest </a:t>
            </a:r>
            <a:r>
              <a:rPr lang="en-US" sz="2800" err="1">
                <a:ea typeface="ＭＳ Ｐゴシック"/>
              </a:rPr>
              <a:t>skal</a:t>
            </a:r>
            <a:r>
              <a:rPr lang="en-US" sz="2800">
                <a:ea typeface="ＭＳ Ｐゴシック"/>
              </a:rPr>
              <a:t> et </a:t>
            </a:r>
            <a:r>
              <a:rPr lang="en-US" sz="2800" err="1">
                <a:ea typeface="ＭＳ Ｐゴシック"/>
              </a:rPr>
              <a:t>rødt</a:t>
            </a:r>
            <a:r>
              <a:rPr lang="en-US" sz="2800">
                <a:ea typeface="ＭＳ Ｐゴシック"/>
              </a:rPr>
              <a:t> </a:t>
            </a:r>
            <a:r>
              <a:rPr lang="en-US" sz="2800" err="1">
                <a:ea typeface="ＭＳ Ｐゴシック"/>
              </a:rPr>
              <a:t>og</a:t>
            </a:r>
            <a:r>
              <a:rPr lang="en-US" sz="2800">
                <a:ea typeface="ＭＳ Ｐゴシック"/>
              </a:rPr>
              <a:t> </a:t>
            </a:r>
            <a:r>
              <a:rPr lang="en-US" sz="2800" err="1">
                <a:ea typeface="ＭＳ Ｐゴシック"/>
              </a:rPr>
              <a:t>hvitt</a:t>
            </a:r>
            <a:r>
              <a:rPr lang="en-US" sz="2800">
                <a:ea typeface="ＭＳ Ｐゴシック"/>
              </a:rPr>
              <a:t> </a:t>
            </a:r>
            <a:r>
              <a:rPr lang="en-US" sz="2800" err="1">
                <a:ea typeface="ＭＳ Ｐゴシック"/>
              </a:rPr>
              <a:t>diagonalt</a:t>
            </a:r>
            <a:r>
              <a:rPr lang="en-US" sz="2800">
                <a:ea typeface="ＭＳ Ｐゴシック"/>
              </a:rPr>
              <a:t> </a:t>
            </a:r>
            <a:r>
              <a:rPr lang="en-US" sz="2800" err="1">
                <a:ea typeface="ＭＳ Ｐゴシック"/>
              </a:rPr>
              <a:t>kort</a:t>
            </a:r>
            <a:r>
              <a:rPr lang="en-US" sz="2800">
                <a:ea typeface="ＭＳ Ｐゴシック"/>
              </a:rPr>
              <a:t> vises for </a:t>
            </a:r>
            <a:r>
              <a:rPr lang="en-US" sz="2800" err="1">
                <a:ea typeface="ＭＳ Ｐゴシック"/>
              </a:rPr>
              <a:t>løperen</a:t>
            </a:r>
            <a:r>
              <a:rPr lang="en-US" sz="2800">
                <a:ea typeface="ＭＳ Ｐゴシック"/>
              </a:rPr>
              <a:t> av </a:t>
            </a:r>
            <a:r>
              <a:rPr lang="en-US" sz="2800" err="1">
                <a:ea typeface="ＭＳ Ｐゴシック"/>
              </a:rPr>
              <a:t>overdommer</a:t>
            </a:r>
            <a:endParaRPr lang="en-US" sz="2800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912CB-4688-4D8D-E7BE-67C94D61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06B1-6DAB-4FF8-AACB-C3EB6908859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47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/>
              <a:t>Disiplinære kort 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218915"/>
            <a:ext cx="5181600" cy="3958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Overdommer start kan tildele disiplinære kort.</a:t>
            </a:r>
            <a:endParaRPr lang="nb-NO" dirty="0">
              <a:ea typeface="Calibri"/>
              <a:cs typeface="Calibri"/>
            </a:endParaRPr>
          </a:p>
          <a:p>
            <a:r>
              <a:rPr lang="nb-NO" dirty="0"/>
              <a:t>Tildelingen av disiplinære kort skal rapporteres til de andre overdommerne og sekretariatet.</a:t>
            </a:r>
            <a:endParaRPr lang="nb-NO" dirty="0">
              <a:ea typeface="Calibri"/>
              <a:cs typeface="Calibri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063553" y="2276872"/>
            <a:ext cx="1440159" cy="2592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ktangel 4"/>
          <p:cNvSpPr/>
          <p:nvPr/>
        </p:nvSpPr>
        <p:spPr>
          <a:xfrm>
            <a:off x="4151785" y="2293774"/>
            <a:ext cx="1440159" cy="25922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3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/>
              <a:t>Gult kort 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919463"/>
            <a:ext cx="5181600" cy="3257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Vises ved første gangs brudd på regel for usportslig eller ukorrekt oppførsel.</a:t>
            </a:r>
          </a:p>
          <a:p>
            <a:r>
              <a:rPr lang="nb-NO" dirty="0"/>
              <a:t>Gjelder alle øvelser, ikke bare løp.</a:t>
            </a:r>
            <a:endParaRPr lang="nb-NO" dirty="0">
              <a:cs typeface="Calibri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143674" y="2924944"/>
            <a:ext cx="1440159" cy="2592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6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43C0-DFE8-4058-89B2-A8455E617BE1}" type="slidenum">
              <a:rPr lang="nb-NO"/>
              <a:pPr/>
              <a:t>5</a:t>
            </a:fld>
            <a:endParaRPr lang="nb-NO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974" y="478927"/>
            <a:ext cx="8975226" cy="1083173"/>
          </a:xfrm>
        </p:spPr>
        <p:txBody>
          <a:bodyPr>
            <a:normAutofit/>
          </a:bodyPr>
          <a:lstStyle/>
          <a:p>
            <a:r>
              <a:rPr lang="nb-NO" b="1" dirty="0"/>
              <a:t>Starterens viktigste oppgaver (2)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25" y="1825625"/>
            <a:ext cx="101503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nb-NO" sz="3200" dirty="0">
                <a:ea typeface="ＭＳ Ｐゴシック"/>
              </a:rPr>
              <a:t>Være konsekvent og rettferdig</a:t>
            </a:r>
            <a:endParaRPr lang="en-US" sz="3200">
              <a:ea typeface="Calibri"/>
              <a:cs typeface="Calibri"/>
            </a:endParaRPr>
          </a:p>
          <a:p>
            <a:pPr marL="457200" indent="-457200"/>
            <a:r>
              <a:rPr lang="nb-NO" sz="3200" dirty="0">
                <a:ea typeface="ＭＳ Ｐゴシック"/>
              </a:rPr>
              <a:t>Der Start Informasjons System (SIS) blir brukt skal informasjonen systemet gir brukes til å ta riktige avgjørelser. </a:t>
            </a:r>
            <a:endParaRPr lang="nb-NO" sz="3200">
              <a:ea typeface="Calibri"/>
              <a:cs typeface="Calibri"/>
            </a:endParaRPr>
          </a:p>
          <a:p>
            <a:pPr lvl="1"/>
            <a:r>
              <a:rPr lang="nb-NO" sz="2800" dirty="0"/>
              <a:t>SIS er et hjelpemiddel til starteren.</a:t>
            </a:r>
            <a:endParaRPr lang="nb-NO" sz="2800">
              <a:ea typeface="Calibri"/>
              <a:cs typeface="Calibri"/>
            </a:endParaRPr>
          </a:p>
          <a:p>
            <a:pPr lvl="1"/>
            <a:r>
              <a:rPr lang="nb-NO" sz="2800" dirty="0"/>
              <a:t>Rykk kan slå ut på SIS. Uro i feltet kan påvirke utøver til å starte.</a:t>
            </a:r>
            <a:endParaRPr lang="nb-NO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182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350168"/>
            <a:ext cx="8229600" cy="990600"/>
          </a:xfrm>
        </p:spPr>
        <p:txBody>
          <a:bodyPr>
            <a:normAutofit/>
          </a:bodyPr>
          <a:lstStyle/>
          <a:p>
            <a:r>
              <a:rPr lang="nb-NO"/>
              <a:t>Gult kort ved start i startblokker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85419" y="1433410"/>
            <a:ext cx="5949750" cy="5320666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nb-NO" sz="2600" b="1" dirty="0">
                <a:ea typeface="ＭＳ Ｐゴシック"/>
              </a:rPr>
              <a:t>TR 16.7 merknad 1 </a:t>
            </a:r>
            <a:endParaRPr lang="nb-NO" sz="2600">
              <a:ea typeface="ＭＳ Ｐゴシック"/>
              <a:cs typeface="Calibri"/>
            </a:endParaRPr>
          </a:p>
          <a:p>
            <a:r>
              <a:rPr lang="nb-NO" sz="2600" dirty="0">
                <a:ea typeface="ＭＳ Ｐゴシック"/>
              </a:rPr>
              <a:t>Dersom en utøver gjør en bevegelse som </a:t>
            </a:r>
            <a:r>
              <a:rPr lang="nb-NO" sz="2600" u="sng" dirty="0">
                <a:ea typeface="ＭＳ Ｐゴシック"/>
              </a:rPr>
              <a:t>ikke</a:t>
            </a:r>
            <a:r>
              <a:rPr lang="nb-NO" sz="2600" dirty="0">
                <a:ea typeface="ＭＳ Ｐゴシック"/>
              </a:rPr>
              <a:t> medfører at han mister kontakten med underlaget/startblokken, med hender eller føtter, skal denne bevegelsen ikke bli ansett som begynnelsen på en startbevegelse.</a:t>
            </a:r>
            <a:endParaRPr lang="nb-NO" sz="2600" dirty="0">
              <a:ea typeface="ＭＳ Ｐゴシック"/>
              <a:cs typeface="Calibri"/>
            </a:endParaRPr>
          </a:p>
          <a:p>
            <a:endParaRPr lang="nb-NO" sz="2600">
              <a:ea typeface="ＭＳ Ｐゴシック"/>
              <a:cs typeface="Calibri"/>
            </a:endParaRPr>
          </a:p>
          <a:p>
            <a:r>
              <a:rPr lang="nb-NO" sz="2600" dirty="0">
                <a:ea typeface="ＭＳ Ｐゴシック"/>
              </a:rPr>
              <a:t>Slike tilfeller kan imidlertid bli regnet for en disiplinær forseelse, som vil medføre et helgult kort. </a:t>
            </a:r>
            <a:endParaRPr lang="nb-NO" sz="2600" dirty="0"/>
          </a:p>
          <a:p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2221425" y="3160412"/>
            <a:ext cx="1440159" cy="2592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029" y="1376863"/>
            <a:ext cx="1284626" cy="18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688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350168"/>
            <a:ext cx="8229600" cy="990600"/>
          </a:xfrm>
        </p:spPr>
        <p:txBody>
          <a:bodyPr>
            <a:normAutofit/>
          </a:bodyPr>
          <a:lstStyle/>
          <a:p>
            <a:r>
              <a:rPr lang="nb-NO"/>
              <a:t>Gult kort stående start 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95600" y="1600201"/>
            <a:ext cx="5087812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b="1" dirty="0">
                <a:ea typeface="ＭＳ Ｐゴシック"/>
              </a:rPr>
              <a:t>TR 16.7, merknad 2 </a:t>
            </a:r>
            <a:endParaRPr lang="en-US" dirty="0">
              <a:ea typeface="ＭＳ Ｐゴシック"/>
            </a:endParaRPr>
          </a:p>
          <a:p>
            <a:br>
              <a:rPr lang="nb-NO" dirty="0"/>
            </a:br>
            <a:r>
              <a:rPr lang="nb-NO" dirty="0">
                <a:ea typeface="ＭＳ Ｐゴシック"/>
              </a:rPr>
              <a:t>Utøvere som starter fra en stående posisjon er mer utsatt for overbalanse. Hvis en slik ustøhet ikke bedømmes for å være overlagt eller om utøveren dyttes ut av posisjon av andre utøvere, så skal dette ikke medføre tyvstart. </a:t>
            </a:r>
            <a:endParaRPr lang="en-US">
              <a:ea typeface="ＭＳ Ｐゴシック"/>
              <a:cs typeface="Calibri"/>
            </a:endParaRPr>
          </a:p>
          <a:p>
            <a:endParaRPr lang="nb-NO" dirty="0">
              <a:ea typeface="ＭＳ Ｐゴシック"/>
            </a:endParaRPr>
          </a:p>
          <a:p>
            <a:r>
              <a:rPr lang="nb-NO" dirty="0">
                <a:ea typeface="ＭＳ Ｐゴシック"/>
              </a:rPr>
              <a:t>Gjentatte tilfeller kan imidlertid bli regnet for en disiplinær forseelse, som vil medføre et helgult kort.</a:t>
            </a:r>
          </a:p>
        </p:txBody>
      </p:sp>
      <p:sp>
        <p:nvSpPr>
          <p:cNvPr id="8" name="Rektangel 7"/>
          <p:cNvSpPr/>
          <p:nvPr/>
        </p:nvSpPr>
        <p:spPr>
          <a:xfrm>
            <a:off x="2172369" y="2915133"/>
            <a:ext cx="1440159" cy="2592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1874" y="1821688"/>
            <a:ext cx="1284626" cy="18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47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/>
              <a:t>Rødt kort 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85531" y="2048969"/>
            <a:ext cx="6468269" cy="4127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ea typeface="ＭＳ Ｐゴシック"/>
              </a:rPr>
              <a:t>Vises ved diskvalifikasjon etter gjentatt brudd på regler for helgult. </a:t>
            </a:r>
            <a:endParaRPr lang="nb-NO" dirty="0">
              <a:ea typeface="ＭＳ Ｐゴシック"/>
              <a:cs typeface="Calibri" panose="020F0502020204030204"/>
            </a:endParaRPr>
          </a:p>
          <a:p>
            <a:endParaRPr lang="nb-NO" dirty="0">
              <a:ea typeface="ＭＳ Ｐゴシック"/>
            </a:endParaRPr>
          </a:p>
          <a:p>
            <a:pPr lvl="1"/>
            <a:r>
              <a:rPr lang="nb-NO" sz="2800" b="1" dirty="0">
                <a:ea typeface="ＭＳ Ｐゴシック"/>
              </a:rPr>
              <a:t>Kommentar. </a:t>
            </a:r>
            <a:r>
              <a:rPr lang="nb-NO" sz="2800" dirty="0">
                <a:ea typeface="ＭＳ Ｐゴシック"/>
              </a:rPr>
              <a:t>Da en eventuell diskvalifikasjon kan omstøtes av juryen, bør ikke det røde kortet benyttes i løpsøvelsene før utøveren har fullført løpet.</a:t>
            </a:r>
            <a:endParaRPr lang="nb-NO" sz="2800">
              <a:ea typeface="ＭＳ Ｐゴシック"/>
              <a:cs typeface="Calibri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103690" y="2660043"/>
            <a:ext cx="1440159" cy="25922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61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366B-5B29-448B-98D3-AD15AFD95D50}" type="slidenum">
              <a:rPr lang="nb-NO"/>
              <a:pPr/>
              <a:t>53</a:t>
            </a:fld>
            <a:endParaRPr lang="nb-NO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111" y="652464"/>
            <a:ext cx="8974521" cy="835626"/>
          </a:xfrm>
        </p:spPr>
        <p:txBody>
          <a:bodyPr>
            <a:noAutofit/>
          </a:bodyPr>
          <a:lstStyle/>
          <a:p>
            <a:r>
              <a:rPr lang="nb-NO" b="1"/>
              <a:t>Starterens viktigste kontakter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311" y="1497725"/>
            <a:ext cx="9821916" cy="49529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b="1" dirty="0"/>
              <a:t>Meld deg for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Sekretariat/Stevneleder</a:t>
            </a:r>
            <a:endParaRPr lang="nb-NO" dirty="0"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nb-NO" sz="2400" dirty="0">
                <a:ea typeface="ＭＳ Ｐゴシック"/>
              </a:rPr>
              <a:t>OBS! Tidsskjema</a:t>
            </a:r>
            <a:endParaRPr lang="nb-NO" sz="2400">
              <a:ea typeface="ＭＳ Ｐゴシック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b="1" dirty="0"/>
              <a:t>Avtal samarbeid med</a:t>
            </a:r>
            <a:endParaRPr lang="nb-NO" b="1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/>
              <a:t>Overdommer for start</a:t>
            </a:r>
            <a:endParaRPr lang="nb-NO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/>
              <a:t>Overdommer/leder for løp (herunder ev. banedommere)</a:t>
            </a:r>
            <a:endParaRPr lang="nb-NO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/>
              <a:t>Tidtakersjef (Målområdet)</a:t>
            </a:r>
            <a:endParaRPr lang="nb-NO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/>
              <a:t>Operatør el-tid</a:t>
            </a:r>
            <a:endParaRPr lang="nb-NO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/>
              <a:t>Speaker</a:t>
            </a:r>
            <a:endParaRPr lang="nb-NO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/>
              <a:t>Operatør vindmåler</a:t>
            </a:r>
            <a:endParaRPr lang="nb-NO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/>
              <a:t>Recallstarter(e)</a:t>
            </a:r>
            <a:endParaRPr lang="nb-NO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 err="1"/>
              <a:t>Startordner</a:t>
            </a:r>
            <a:r>
              <a:rPr lang="nb-NO" dirty="0"/>
              <a:t>(e)</a:t>
            </a:r>
            <a:endParaRPr lang="nb-NO" dirty="0">
              <a:cs typeface="Calibri" panose="020F0502020204030204"/>
            </a:endParaRPr>
          </a:p>
          <a:p>
            <a:pPr lvl="1">
              <a:lnSpc>
                <a:spcPct val="90000"/>
              </a:lnSpc>
            </a:pPr>
            <a:r>
              <a:rPr lang="nb-NO" dirty="0"/>
              <a:t>TV-team</a:t>
            </a:r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4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7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7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bldLvl="3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3B11-27B4-6A3C-321B-86E93859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ea typeface="ＭＳ Ｐゴシック"/>
              </a:rPr>
              <a:t>Starterens</a:t>
            </a:r>
            <a:r>
              <a:rPr lang="en-US" b="1">
                <a:ea typeface="ＭＳ Ｐゴシック"/>
              </a:rPr>
              <a:t> </a:t>
            </a:r>
            <a:r>
              <a:rPr lang="en-US" b="1" err="1">
                <a:ea typeface="ＭＳ Ｐゴシック"/>
              </a:rPr>
              <a:t>utstyr</a:t>
            </a:r>
            <a:endParaRPr lang="en-US" b="1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40C44-616E-242E-E7CA-0E8969E78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ea typeface="ＭＳ Ｐゴシック"/>
              </a:rPr>
              <a:t>Startrevolver</a:t>
            </a:r>
            <a:endParaRPr lang="en-US" err="1"/>
          </a:p>
          <a:p>
            <a:r>
              <a:rPr lang="en-US">
                <a:ea typeface="ＭＳ Ｐゴシック"/>
              </a:rPr>
              <a:t>Hørselsvern</a:t>
            </a:r>
          </a:p>
          <a:p>
            <a:r>
              <a:rPr lang="en-US" err="1">
                <a:ea typeface="ＭＳ Ｐゴシック"/>
              </a:rPr>
              <a:t>Fløyte</a:t>
            </a:r>
          </a:p>
          <a:p>
            <a:r>
              <a:rPr lang="en-US" err="1">
                <a:ea typeface="ＭＳ Ｐゴシック"/>
              </a:rPr>
              <a:t>Rompetaske</a:t>
            </a:r>
            <a:endParaRPr lang="en-US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BC60F-2D0B-49DE-858B-74869E77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883B-74AC-4796-BC73-AC24B35A6269}" type="slidenum">
              <a:rPr lang="nb-NO"/>
              <a:pPr>
                <a:defRPr/>
              </a:pPr>
              <a:t>54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14208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96-9A6B-44E4-A9DD-8C8D1F9994B2}" type="slidenum">
              <a:rPr lang="nb-NO"/>
              <a:pPr/>
              <a:t>55</a:t>
            </a:fld>
            <a:endParaRPr lang="nb-NO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0025" y="652464"/>
            <a:ext cx="9125607" cy="894747"/>
          </a:xfrm>
        </p:spPr>
        <p:txBody>
          <a:bodyPr>
            <a:noAutofit/>
          </a:bodyPr>
          <a:lstStyle/>
          <a:p>
            <a:r>
              <a:rPr lang="nb-NO" b="1"/>
              <a:t>Starterens plassering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776" y="1786759"/>
            <a:ext cx="7772400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itchFamily="2" charset="2"/>
              <a:buChar char="•"/>
            </a:pPr>
            <a:r>
              <a:rPr lang="nb-NO" b="1" dirty="0">
                <a:ea typeface="ＭＳ Ｐゴシック"/>
              </a:rPr>
              <a:t>Inspiser startstedet før stevnet begynner</a:t>
            </a:r>
            <a:endParaRPr lang="en-US" b="1" dirty="0"/>
          </a:p>
          <a:p>
            <a:pPr>
              <a:buFont typeface="Arial" pitchFamily="2" charset="2"/>
              <a:buChar char="•"/>
            </a:pPr>
            <a:r>
              <a:rPr lang="nb-NO" dirty="0">
                <a:ea typeface="ＭＳ Ｐゴシック"/>
              </a:rPr>
              <a:t>OBS! Utstyr på banen.</a:t>
            </a:r>
            <a:endParaRPr lang="nb-NO" dirty="0">
              <a:ea typeface="ＭＳ Ｐゴシック"/>
              <a:cs typeface="Calibri" panose="020F0502020204030204"/>
            </a:endParaRPr>
          </a:p>
          <a:p>
            <a:r>
              <a:rPr lang="nb-NO" b="1" dirty="0"/>
              <a:t>Ved vurdering av plassering</a:t>
            </a:r>
            <a:endParaRPr lang="nb-NO" b="1" dirty="0">
              <a:cs typeface="Calibri"/>
            </a:endParaRPr>
          </a:p>
          <a:p>
            <a:pPr lvl="1"/>
            <a:r>
              <a:rPr lang="nb-NO" sz="2600" dirty="0"/>
              <a:t>Se alle deltakerne tydelig</a:t>
            </a:r>
            <a:endParaRPr lang="nb-NO" sz="2600">
              <a:cs typeface="Calibri"/>
            </a:endParaRPr>
          </a:p>
          <a:p>
            <a:pPr lvl="1"/>
            <a:r>
              <a:rPr lang="nb-NO" sz="2600" dirty="0"/>
              <a:t>God avstand fra startstreken</a:t>
            </a:r>
            <a:endParaRPr lang="nb-NO" sz="2600">
              <a:cs typeface="Calibri"/>
            </a:endParaRPr>
          </a:p>
          <a:p>
            <a:pPr lvl="1"/>
            <a:r>
              <a:rPr lang="nb-NO" sz="2600" dirty="0"/>
              <a:t>Se alle løperne innen minst mulig synsvinkel</a:t>
            </a:r>
            <a:endParaRPr lang="nb-NO" sz="2600">
              <a:cs typeface="Calibri"/>
            </a:endParaRPr>
          </a:p>
          <a:p>
            <a:pPr lvl="1"/>
            <a:r>
              <a:rPr lang="nb-NO" sz="2600" dirty="0"/>
              <a:t>Løperne lengst unna må kunne høre</a:t>
            </a:r>
            <a:endParaRPr lang="nb-NO" sz="2600">
              <a:cs typeface="Calibri"/>
            </a:endParaRPr>
          </a:p>
          <a:p>
            <a:pPr lvl="1"/>
            <a:r>
              <a:rPr lang="nb-NO" sz="2600" dirty="0"/>
              <a:t>Bli sett av tidtakerne</a:t>
            </a:r>
            <a:endParaRPr lang="nb-NO" sz="2600">
              <a:cs typeface="Calibri"/>
            </a:endParaRPr>
          </a:p>
          <a:p>
            <a:pPr lvl="1"/>
            <a:r>
              <a:rPr lang="nb-NO" sz="2600" dirty="0"/>
              <a:t>Starterpall </a:t>
            </a:r>
            <a:endParaRPr lang="nb-NO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0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bldLvl="3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F3C5-BB1A-4052-AE11-4E4B4903B046}" type="slidenum">
              <a:rPr lang="nb-NO"/>
              <a:pPr/>
              <a:t>56</a:t>
            </a:fld>
            <a:endParaRPr lang="nb-NO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818" y="652464"/>
            <a:ext cx="8967951" cy="717385"/>
          </a:xfrm>
        </p:spPr>
        <p:txBody>
          <a:bodyPr>
            <a:noAutofit/>
          </a:bodyPr>
          <a:lstStyle/>
          <a:p>
            <a:r>
              <a:rPr lang="nb-NO" b="1" dirty="0"/>
              <a:t>Starterens plassering forts. (2)</a:t>
            </a: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5219700" y="1900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5424488" y="1900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0717" name="Rectangle 13"/>
          <p:cNvSpPr>
            <a:spLocks noChangeArrowheads="1"/>
          </p:cNvSpPr>
          <p:nvPr/>
        </p:nvSpPr>
        <p:spPr bwMode="auto">
          <a:xfrm>
            <a:off x="4195763" y="24145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0716" name="Picture 12" descr="Starter2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52" y="1544762"/>
            <a:ext cx="7271851" cy="388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18" name="Text Box 14"/>
          <p:cNvSpPr txBox="1">
            <a:spLocks noChangeArrowheads="1"/>
          </p:cNvSpPr>
          <p:nvPr/>
        </p:nvSpPr>
        <p:spPr bwMode="auto">
          <a:xfrm>
            <a:off x="2602625" y="1559174"/>
            <a:ext cx="1521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nb-NO" sz="2000" dirty="0">
                <a:latin typeface="Arial"/>
                <a:cs typeface="Arial"/>
              </a:rPr>
              <a:t>3. 100 m </a:t>
            </a:r>
            <a:r>
              <a:rPr lang="nb-NO" sz="2000" dirty="0" err="1">
                <a:latin typeface="Arial"/>
                <a:cs typeface="Arial"/>
              </a:rPr>
              <a:t>o.l</a:t>
            </a:r>
            <a:endParaRPr lang="nb-NO" sz="2000">
              <a:latin typeface="Arial"/>
              <a:cs typeface="Arial"/>
            </a:endParaRPr>
          </a:p>
        </p:txBody>
      </p:sp>
      <p:sp>
        <p:nvSpPr>
          <p:cNvPr id="200719" name="Text Box 15"/>
          <p:cNvSpPr txBox="1">
            <a:spLocks noChangeArrowheads="1"/>
          </p:cNvSpPr>
          <p:nvPr/>
        </p:nvSpPr>
        <p:spPr bwMode="auto">
          <a:xfrm>
            <a:off x="4556126" y="5421314"/>
            <a:ext cx="36392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2400" dirty="0">
                <a:latin typeface="Arial"/>
                <a:cs typeface="Arial"/>
              </a:rPr>
              <a:t>Område for neste heat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58F1292-4884-464A-91B8-865EE585DD41}"/>
              </a:ext>
            </a:extLst>
          </p:cNvPr>
          <p:cNvSpPr txBox="1"/>
          <p:nvPr/>
        </p:nvSpPr>
        <p:spPr>
          <a:xfrm>
            <a:off x="5015880" y="4737686"/>
            <a:ext cx="1152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b="1" err="1"/>
              <a:t>Ca</a:t>
            </a:r>
            <a:r>
              <a:rPr lang="nb-NO" sz="1600" b="1"/>
              <a:t> 10-12m</a:t>
            </a:r>
          </a:p>
        </p:txBody>
      </p:sp>
    </p:spTree>
    <p:extLst>
      <p:ext uri="{BB962C8B-B14F-4D97-AF65-F5344CB8AC3E}">
        <p14:creationId xmlns:p14="http://schemas.microsoft.com/office/powerpoint/2010/main" val="24250896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/>
                <a:ea typeface="Calibri"/>
                <a:cs typeface="Calibri"/>
              </a:rPr>
              <a:t>Støymåling fra startrevolver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883B-74AC-4796-BC73-AC24B35A6269}" type="slidenum">
              <a:rPr lang="nb-NO" smtClean="0"/>
              <a:pPr>
                <a:defRPr/>
              </a:pPr>
              <a:t>57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78" y="1709971"/>
            <a:ext cx="6464192" cy="434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1822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49EE-E259-4241-860C-DDB66E977F4F}" type="slidenum">
              <a:rPr lang="nb-NO"/>
              <a:pPr/>
              <a:t>58</a:t>
            </a:fld>
            <a:endParaRPr lang="nb-NO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645" y="599912"/>
            <a:ext cx="7772400" cy="579437"/>
          </a:xfrm>
        </p:spPr>
        <p:txBody>
          <a:bodyPr>
            <a:noAutofit/>
          </a:bodyPr>
          <a:lstStyle/>
          <a:p>
            <a:r>
              <a:rPr lang="nb-NO" b="1"/>
              <a:t>Starterens plassering – Forts.</a:t>
            </a:r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5219700" y="1900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9687" name="Picture 7" descr="Starter1-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49" y="1658533"/>
            <a:ext cx="2133601" cy="37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5424488" y="1900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9689" name="Picture 9" descr="Starter3-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45" y="1727211"/>
            <a:ext cx="1605880" cy="36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3017585" y="1317081"/>
            <a:ext cx="1180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nb-NO" sz="2000" dirty="0">
                <a:latin typeface="Arial"/>
                <a:cs typeface="Arial"/>
              </a:rPr>
              <a:t>1. 400 m</a:t>
            </a:r>
            <a:endParaRPr lang="nb-NO" sz="2000" dirty="0">
              <a:latin typeface="Arial" charset="0"/>
            </a:endParaRPr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7266144" y="1268025"/>
            <a:ext cx="1180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nb-NO" sz="2000">
                <a:latin typeface="Arial"/>
                <a:cs typeface="Arial"/>
              </a:rPr>
              <a:t>2. 200 m</a:t>
            </a:r>
            <a:endParaRPr lang="nb-NO" sz="2000">
              <a:latin typeface="Arial" charset="0"/>
            </a:endParaRPr>
          </a:p>
        </p:txBody>
      </p:sp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1740884" y="5509493"/>
            <a:ext cx="947070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2400" dirty="0">
                <a:latin typeface="Arial"/>
                <a:cs typeface="Arial"/>
              </a:rPr>
              <a:t>Se løperne i så liten vinkel som mulig. </a:t>
            </a:r>
            <a:endParaRPr lang="nb-NO" sz="2400" dirty="0">
              <a:latin typeface="Arial" charset="0"/>
              <a:cs typeface="Arial"/>
            </a:endParaRPr>
          </a:p>
          <a:p>
            <a:r>
              <a:rPr lang="nb-NO" sz="2400" dirty="0">
                <a:latin typeface="Arial"/>
                <a:cs typeface="Arial"/>
              </a:rPr>
              <a:t>Bør også ta hensyn til avstand til løpere om ikke </a:t>
            </a:r>
            <a:r>
              <a:rPr lang="nb-NO" sz="2400" err="1">
                <a:latin typeface="Arial"/>
                <a:cs typeface="Arial"/>
              </a:rPr>
              <a:t>høytalere</a:t>
            </a:r>
            <a:r>
              <a:rPr lang="nb-NO" sz="2400" dirty="0">
                <a:latin typeface="Arial"/>
                <a:cs typeface="Arial"/>
              </a:rPr>
              <a:t> benyttes</a:t>
            </a:r>
            <a:r>
              <a:rPr lang="nb-NO" sz="2000" dirty="0">
                <a:latin typeface="Arial"/>
                <a:cs typeface="Arial"/>
              </a:rPr>
              <a:t>.</a:t>
            </a:r>
          </a:p>
          <a:p>
            <a:endParaRPr lang="nb-NO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582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6A77-0DC4-4171-8E60-550F19191261}" type="slidenum">
              <a:rPr lang="nb-NO"/>
              <a:pPr/>
              <a:t>59</a:t>
            </a:fld>
            <a:endParaRPr lang="nb-NO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9145" y="713227"/>
            <a:ext cx="9066487" cy="953867"/>
          </a:xfrm>
        </p:spPr>
        <p:txBody>
          <a:bodyPr>
            <a:noAutofit/>
          </a:bodyPr>
          <a:lstStyle/>
          <a:p>
            <a:r>
              <a:rPr lang="nb-NO" b="1"/>
              <a:t>Hvordan utvikle seg som starter?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1905" y="1825625"/>
            <a:ext cx="9551895" cy="490853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nb-NO" sz="3000" b="1" dirty="0"/>
              <a:t>Praktisere som starter</a:t>
            </a:r>
            <a:endParaRPr lang="nb-NO" sz="3000" b="1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800" dirty="0"/>
              <a:t>Trening</a:t>
            </a:r>
            <a:endParaRPr lang="nb-NO" sz="280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800" dirty="0"/>
              <a:t>Stevner</a:t>
            </a:r>
            <a:endParaRPr lang="nb-NO" sz="280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800" dirty="0"/>
              <a:t>Konsentrasjon om hver start</a:t>
            </a:r>
            <a:endParaRPr lang="nb-NO" sz="280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800" dirty="0"/>
              <a:t>Kritisk vurdere hver start gjennomført</a:t>
            </a:r>
            <a:endParaRPr lang="nb-NO" sz="2800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nb-NO" sz="3000" b="1" dirty="0"/>
              <a:t>Praktisere sammen med andre i team</a:t>
            </a:r>
            <a:endParaRPr lang="nb-NO" sz="3000" b="1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nb-NO" sz="3000" b="1" dirty="0"/>
              <a:t>Diskutere hver enkelt start</a:t>
            </a:r>
            <a:endParaRPr lang="nb-NO" sz="3000" b="1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600" dirty="0"/>
              <a:t>Holdetider</a:t>
            </a:r>
            <a:endParaRPr lang="nb-NO" sz="260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600" dirty="0"/>
              <a:t>Uttale av kommandoene</a:t>
            </a:r>
            <a:endParaRPr lang="nb-NO" sz="2600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sz="2600" dirty="0"/>
              <a:t>Spesielle situasjoner</a:t>
            </a:r>
            <a:endParaRPr lang="nb-NO" sz="2600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nb-NO" sz="3000" b="1" dirty="0"/>
              <a:t>Ta lærdom av feil</a:t>
            </a:r>
            <a:endParaRPr lang="nb-NO" sz="3000" b="1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nb-NO" sz="3000" b="1" dirty="0"/>
              <a:t>Ha god kondisjon</a:t>
            </a:r>
            <a:endParaRPr lang="nb-NO" sz="3000" b="1" dirty="0"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2000" dirty="0"/>
              <a:t>			</a:t>
            </a:r>
            <a:endParaRPr lang="nb-NO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04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F94E-210C-4244-AC65-93EA9DF670CF}" type="slidenum">
              <a:rPr lang="nb-NO"/>
              <a:pPr/>
              <a:t>6</a:t>
            </a:fld>
            <a:endParaRPr lang="nb-NO" dirty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278" y="647700"/>
            <a:ext cx="9315922" cy="765076"/>
          </a:xfrm>
        </p:spPr>
        <p:txBody>
          <a:bodyPr>
            <a:normAutofit/>
          </a:bodyPr>
          <a:lstStyle/>
          <a:p>
            <a:r>
              <a:rPr lang="nb-NO" b="1" dirty="0">
                <a:ea typeface="ＭＳ Ｐゴシック"/>
              </a:rPr>
              <a:t>CR 22.2 og 3 – Starteren (1)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455" y="1676400"/>
            <a:ext cx="10358791" cy="44196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dirty="0"/>
              <a:t>Starteren skal ha full kontroll over deltakerne etter at de har inntatt sine plasser.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Dvs: Ha ansvar for gjennomføring av startprosedyren og å foreta nødvendige skjønnsmessige vurderinger og avgjørelser i den sammenheng</a:t>
            </a:r>
          </a:p>
          <a:p>
            <a:pPr>
              <a:lnSpc>
                <a:spcPct val="90000"/>
              </a:lnSpc>
            </a:pPr>
            <a:r>
              <a:rPr lang="nb-NO" dirty="0"/>
              <a:t>Før startprosedyren begynner, skal starteren (via startkoordinator) ha forvisset seg om at andre funksjoner er klare.</a:t>
            </a:r>
          </a:p>
          <a:p>
            <a:pPr lvl="1"/>
            <a:r>
              <a:rPr lang="nb-NO" dirty="0"/>
              <a:t>Tidtakere</a:t>
            </a:r>
            <a:endParaRPr lang="nb-NO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nb-NO" dirty="0"/>
              <a:t>El.tid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Måldommere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Banedommere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Vindmålerdommer</a:t>
            </a:r>
          </a:p>
        </p:txBody>
      </p:sp>
    </p:spTree>
    <p:extLst>
      <p:ext uri="{BB962C8B-B14F-4D97-AF65-F5344CB8AC3E}">
        <p14:creationId xmlns:p14="http://schemas.microsoft.com/office/powerpoint/2010/main" val="28563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9D058-ACE6-4F6E-8184-A0D24C55B0E4}" type="slidenum">
              <a:rPr lang="nb-NO"/>
              <a:pPr/>
              <a:t>7</a:t>
            </a:fld>
            <a:endParaRPr lang="nb-NO" dirty="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0981" y="471488"/>
            <a:ext cx="9322219" cy="869280"/>
          </a:xfrm>
        </p:spPr>
        <p:txBody>
          <a:bodyPr>
            <a:normAutofit/>
          </a:bodyPr>
          <a:lstStyle/>
          <a:p>
            <a:r>
              <a:rPr lang="nb-NO" b="1" dirty="0"/>
              <a:t>CR 22.2-3 – Starteren (2)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1762" y="1447800"/>
            <a:ext cx="10220246" cy="50055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3200" dirty="0"/>
              <a:t>Ved bruk av SIS, skal starter og/eller utpekt </a:t>
            </a:r>
            <a:r>
              <a:rPr lang="nb-NO" sz="3200" dirty="0" err="1"/>
              <a:t>recallstarter</a:t>
            </a:r>
            <a:r>
              <a:rPr lang="nb-NO" sz="3200" dirty="0"/>
              <a:t> ha hodetelefoner. Ref. TR 16.6</a:t>
            </a:r>
            <a:endParaRPr lang="nb-NO" sz="3200" dirty="0">
              <a:ea typeface="Calibri"/>
              <a:cs typeface="Calibri"/>
            </a:endParaRPr>
          </a:p>
          <a:p>
            <a:r>
              <a:rPr lang="nb-NO" sz="3200" b="1" dirty="0"/>
              <a:t>Starterens plassering</a:t>
            </a:r>
            <a:endParaRPr lang="nb-NO" sz="3200" b="1">
              <a:ea typeface="Calibri"/>
              <a:cs typeface="Calibri"/>
            </a:endParaRPr>
          </a:p>
          <a:p>
            <a:pPr lvl="1"/>
            <a:r>
              <a:rPr lang="nb-NO" sz="2800" dirty="0"/>
              <a:t>Skal ha full visuell kontroll over alle løperne</a:t>
            </a:r>
            <a:endParaRPr lang="nb-NO" sz="2800">
              <a:ea typeface="Calibri"/>
              <a:cs typeface="Calibri"/>
            </a:endParaRPr>
          </a:p>
          <a:p>
            <a:r>
              <a:rPr lang="nb-NO" sz="3600" b="1" dirty="0"/>
              <a:t> </a:t>
            </a:r>
            <a:r>
              <a:rPr lang="nb-NO" sz="3200" b="1" u="sng" dirty="0"/>
              <a:t>Merknad</a:t>
            </a:r>
            <a:endParaRPr lang="nb-NO" sz="3200" b="1" u="sng">
              <a:ea typeface="Calibri"/>
              <a:cs typeface="Calibri"/>
            </a:endParaRPr>
          </a:p>
          <a:p>
            <a:pPr lvl="1"/>
            <a:r>
              <a:rPr lang="nb-NO" sz="2800" dirty="0"/>
              <a:t>Skal se alle løperne innenfor liten synsvinkel</a:t>
            </a:r>
            <a:endParaRPr lang="nb-NO" sz="2800" dirty="0">
              <a:ea typeface="Calibri"/>
              <a:cs typeface="Calibri"/>
            </a:endParaRPr>
          </a:p>
          <a:p>
            <a:pPr lvl="1"/>
            <a:r>
              <a:rPr lang="nb-NO" sz="2800" dirty="0"/>
              <a:t>Skal kunne forvisse seg om at alle løperne er rolige i klarstillingen før skuddet avfyres</a:t>
            </a:r>
            <a:endParaRPr lang="nb-NO" sz="2800" dirty="0">
              <a:ea typeface="Calibri"/>
              <a:cs typeface="Calibri"/>
            </a:endParaRPr>
          </a:p>
          <a:p>
            <a:pPr lvl="1"/>
            <a:r>
              <a:rPr lang="nb-NO" sz="2800" dirty="0"/>
              <a:t>Mikrofon/høyttaler anbefales ved start i delte baner (arrangøren ansvarlig)</a:t>
            </a:r>
            <a:endParaRPr lang="nb-NO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2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B1E-2D8D-4F8A-BFAA-A54C902C920C}" type="slidenum">
              <a:rPr lang="nb-NO"/>
              <a:pPr/>
              <a:t>8</a:t>
            </a:fld>
            <a:endParaRPr lang="nb-NO" dirty="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410" y="319089"/>
            <a:ext cx="9391493" cy="579437"/>
          </a:xfrm>
        </p:spPr>
        <p:txBody>
          <a:bodyPr>
            <a:noAutofit/>
          </a:bodyPr>
          <a:lstStyle/>
          <a:p>
            <a:r>
              <a:rPr lang="nb-NO" b="1" dirty="0"/>
              <a:t>Starterhøyttalere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987" y="1091000"/>
            <a:ext cx="10283221" cy="1347400"/>
          </a:xfrm>
        </p:spPr>
        <p:txBody>
          <a:bodyPr/>
          <a:lstStyle/>
          <a:p>
            <a:r>
              <a:rPr lang="nb-NO" dirty="0"/>
              <a:t>Med starter plassert 8 meter fra løper i bane 1 får løperne følgende handicap i forhold til skuddet dersom ikke elektronisk pistol og høyttalere blir brukt:</a:t>
            </a:r>
          </a:p>
        </p:txBody>
      </p:sp>
      <p:grpSp>
        <p:nvGrpSpPr>
          <p:cNvPr id="175172" name="Group 68"/>
          <p:cNvGrpSpPr>
            <a:grpSpLocks/>
          </p:cNvGrpSpPr>
          <p:nvPr/>
        </p:nvGrpSpPr>
        <p:grpSpPr bwMode="auto">
          <a:xfrm>
            <a:off x="1464046" y="2634127"/>
            <a:ext cx="7331508" cy="1655618"/>
            <a:chOff x="-3" y="-3"/>
            <a:chExt cx="3971" cy="1830"/>
          </a:xfrm>
        </p:grpSpPr>
        <p:grpSp>
          <p:nvGrpSpPr>
            <p:cNvPr id="175170" name="Group 66"/>
            <p:cNvGrpSpPr>
              <a:grpSpLocks/>
            </p:cNvGrpSpPr>
            <p:nvPr/>
          </p:nvGrpSpPr>
          <p:grpSpPr bwMode="auto">
            <a:xfrm>
              <a:off x="0" y="0"/>
              <a:ext cx="3965" cy="1824"/>
              <a:chOff x="0" y="0"/>
              <a:chExt cx="3965" cy="1824"/>
            </a:xfrm>
          </p:grpSpPr>
          <p:grpSp>
            <p:nvGrpSpPr>
              <p:cNvPr id="175131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793" cy="384"/>
                <a:chOff x="0" y="0"/>
                <a:chExt cx="793" cy="384"/>
              </a:xfrm>
            </p:grpSpPr>
            <p:sp>
              <p:nvSpPr>
                <p:cNvPr id="175110" name="Rectangle 6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737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b="1" dirty="0">
                      <a:latin typeface="Arial" charset="0"/>
                      <a:cs typeface="Arial" charset="0"/>
                    </a:rPr>
                    <a:t>BANE NR.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30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9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33" name="Group 29"/>
              <p:cNvGrpSpPr>
                <a:grpSpLocks/>
              </p:cNvGrpSpPr>
              <p:nvPr/>
            </p:nvGrpSpPr>
            <p:grpSpPr bwMode="auto">
              <a:xfrm>
                <a:off x="793" y="0"/>
                <a:ext cx="793" cy="384"/>
                <a:chOff x="793" y="0"/>
                <a:chExt cx="793" cy="384"/>
              </a:xfrm>
            </p:grpSpPr>
            <p:sp>
              <p:nvSpPr>
                <p:cNvPr id="175111" name="Rectangle 7"/>
                <p:cNvSpPr>
                  <a:spLocks noChangeArrowheads="1"/>
                </p:cNvSpPr>
                <p:nvPr/>
              </p:nvSpPr>
              <p:spPr bwMode="auto">
                <a:xfrm>
                  <a:off x="821" y="0"/>
                  <a:ext cx="737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b="1" dirty="0">
                      <a:latin typeface="Arial" charset="0"/>
                      <a:cs typeface="Arial" charset="0"/>
                    </a:rPr>
                    <a:t>100 M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32" name="Rectangle 28"/>
                <p:cNvSpPr>
                  <a:spLocks noChangeArrowheads="1"/>
                </p:cNvSpPr>
                <p:nvPr/>
              </p:nvSpPr>
              <p:spPr bwMode="auto">
                <a:xfrm>
                  <a:off x="793" y="0"/>
                  <a:ext cx="79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35" name="Group 31"/>
              <p:cNvGrpSpPr>
                <a:grpSpLocks/>
              </p:cNvGrpSpPr>
              <p:nvPr/>
            </p:nvGrpSpPr>
            <p:grpSpPr bwMode="auto">
              <a:xfrm>
                <a:off x="1586" y="0"/>
                <a:ext cx="793" cy="384"/>
                <a:chOff x="1586" y="0"/>
                <a:chExt cx="793" cy="384"/>
              </a:xfrm>
            </p:grpSpPr>
            <p:sp>
              <p:nvSpPr>
                <p:cNvPr id="175112" name="Rectangle 8"/>
                <p:cNvSpPr>
                  <a:spLocks noChangeArrowheads="1"/>
                </p:cNvSpPr>
                <p:nvPr/>
              </p:nvSpPr>
              <p:spPr bwMode="auto">
                <a:xfrm>
                  <a:off x="1614" y="0"/>
                  <a:ext cx="737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b="1" dirty="0">
                      <a:latin typeface="Arial" charset="0"/>
                      <a:cs typeface="Arial" charset="0"/>
                    </a:rPr>
                    <a:t>200 M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34" name="Rectangle 30"/>
                <p:cNvSpPr>
                  <a:spLocks noChangeArrowheads="1"/>
                </p:cNvSpPr>
                <p:nvPr/>
              </p:nvSpPr>
              <p:spPr bwMode="auto">
                <a:xfrm>
                  <a:off x="1586" y="0"/>
                  <a:ext cx="79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37" name="Group 33"/>
              <p:cNvGrpSpPr>
                <a:grpSpLocks/>
              </p:cNvGrpSpPr>
              <p:nvPr/>
            </p:nvGrpSpPr>
            <p:grpSpPr bwMode="auto">
              <a:xfrm>
                <a:off x="2379" y="0"/>
                <a:ext cx="793" cy="384"/>
                <a:chOff x="2379" y="0"/>
                <a:chExt cx="793" cy="384"/>
              </a:xfrm>
            </p:grpSpPr>
            <p:sp>
              <p:nvSpPr>
                <p:cNvPr id="175113" name="Rectangle 9"/>
                <p:cNvSpPr>
                  <a:spLocks noChangeArrowheads="1"/>
                </p:cNvSpPr>
                <p:nvPr/>
              </p:nvSpPr>
              <p:spPr bwMode="auto">
                <a:xfrm>
                  <a:off x="2407" y="0"/>
                  <a:ext cx="737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b="1" dirty="0">
                      <a:latin typeface="Arial" charset="0"/>
                      <a:cs typeface="Arial" charset="0"/>
                    </a:rPr>
                    <a:t>400 M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36" name="Rectangle 32"/>
                <p:cNvSpPr>
                  <a:spLocks noChangeArrowheads="1"/>
                </p:cNvSpPr>
                <p:nvPr/>
              </p:nvSpPr>
              <p:spPr bwMode="auto">
                <a:xfrm>
                  <a:off x="2379" y="0"/>
                  <a:ext cx="79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39" name="Group 35"/>
              <p:cNvGrpSpPr>
                <a:grpSpLocks/>
              </p:cNvGrpSpPr>
              <p:nvPr/>
            </p:nvGrpSpPr>
            <p:grpSpPr bwMode="auto">
              <a:xfrm>
                <a:off x="3172" y="0"/>
                <a:ext cx="793" cy="384"/>
                <a:chOff x="3172" y="0"/>
                <a:chExt cx="793" cy="384"/>
              </a:xfrm>
            </p:grpSpPr>
            <p:sp>
              <p:nvSpPr>
                <p:cNvPr id="175114" name="Rectangle 10"/>
                <p:cNvSpPr>
                  <a:spLocks noChangeArrowheads="1"/>
                </p:cNvSpPr>
                <p:nvPr/>
              </p:nvSpPr>
              <p:spPr bwMode="auto">
                <a:xfrm>
                  <a:off x="3200" y="0"/>
                  <a:ext cx="737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b="1" dirty="0">
                      <a:latin typeface="Arial" charset="0"/>
                      <a:cs typeface="Arial" charset="0"/>
                    </a:rPr>
                    <a:t>4X400M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3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72" y="0"/>
                  <a:ext cx="79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41" name="Group 37"/>
              <p:cNvGrpSpPr>
                <a:grpSpLocks/>
              </p:cNvGrpSpPr>
              <p:nvPr/>
            </p:nvGrpSpPr>
            <p:grpSpPr bwMode="auto">
              <a:xfrm>
                <a:off x="0" y="384"/>
                <a:ext cx="793" cy="480"/>
                <a:chOff x="0" y="384"/>
                <a:chExt cx="793" cy="480"/>
              </a:xfrm>
            </p:grpSpPr>
            <p:sp>
              <p:nvSpPr>
                <p:cNvPr id="17511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b="1" dirty="0">
                      <a:latin typeface="Arial" charset="0"/>
                      <a:cs typeface="Arial" charset="0"/>
                    </a:rPr>
                    <a:t>1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40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43" name="Group 39"/>
              <p:cNvGrpSpPr>
                <a:grpSpLocks/>
              </p:cNvGrpSpPr>
              <p:nvPr/>
            </p:nvGrpSpPr>
            <p:grpSpPr bwMode="auto">
              <a:xfrm>
                <a:off x="793" y="384"/>
                <a:ext cx="793" cy="480"/>
                <a:chOff x="793" y="384"/>
                <a:chExt cx="793" cy="480"/>
              </a:xfrm>
            </p:grpSpPr>
            <p:sp>
              <p:nvSpPr>
                <p:cNvPr id="175116" name="Rectangle 12"/>
                <p:cNvSpPr>
                  <a:spLocks noChangeArrowheads="1"/>
                </p:cNvSpPr>
                <p:nvPr/>
              </p:nvSpPr>
              <p:spPr bwMode="auto">
                <a:xfrm>
                  <a:off x="821" y="38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dirty="0">
                      <a:latin typeface="Arial" charset="0"/>
                      <a:cs typeface="Arial" charset="0"/>
                    </a:rPr>
                    <a:t>8 METER</a:t>
                  </a:r>
                  <a:endParaRPr lang="en-U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000" dirty="0">
                      <a:latin typeface="Arial" charset="0"/>
                      <a:cs typeface="Arial" charset="0"/>
                    </a:rPr>
                    <a:t>0.024 SEK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42" name="Rectangle 38"/>
                <p:cNvSpPr>
                  <a:spLocks noChangeArrowheads="1"/>
                </p:cNvSpPr>
                <p:nvPr/>
              </p:nvSpPr>
              <p:spPr bwMode="auto">
                <a:xfrm>
                  <a:off x="793" y="38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45" name="Group 41"/>
              <p:cNvGrpSpPr>
                <a:grpSpLocks/>
              </p:cNvGrpSpPr>
              <p:nvPr/>
            </p:nvGrpSpPr>
            <p:grpSpPr bwMode="auto">
              <a:xfrm>
                <a:off x="1586" y="384"/>
                <a:ext cx="793" cy="480"/>
                <a:chOff x="1586" y="384"/>
                <a:chExt cx="793" cy="480"/>
              </a:xfrm>
            </p:grpSpPr>
            <p:sp>
              <p:nvSpPr>
                <p:cNvPr id="175117" name="Rectangle 13"/>
                <p:cNvSpPr>
                  <a:spLocks noChangeArrowheads="1"/>
                </p:cNvSpPr>
                <p:nvPr/>
              </p:nvSpPr>
              <p:spPr bwMode="auto">
                <a:xfrm>
                  <a:off x="1614" y="38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dirty="0">
                      <a:latin typeface="Arial" charset="0"/>
                      <a:cs typeface="Arial" charset="0"/>
                    </a:rPr>
                    <a:t>8 METER</a:t>
                  </a:r>
                  <a:endParaRPr lang="en-U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000" dirty="0">
                      <a:latin typeface="Arial" charset="0"/>
                      <a:cs typeface="Arial" charset="0"/>
                    </a:rPr>
                    <a:t>0.024 SEK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44" name="Rectangle 40"/>
                <p:cNvSpPr>
                  <a:spLocks noChangeArrowheads="1"/>
                </p:cNvSpPr>
                <p:nvPr/>
              </p:nvSpPr>
              <p:spPr bwMode="auto">
                <a:xfrm>
                  <a:off x="1586" y="38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47" name="Group 43"/>
              <p:cNvGrpSpPr>
                <a:grpSpLocks/>
              </p:cNvGrpSpPr>
              <p:nvPr/>
            </p:nvGrpSpPr>
            <p:grpSpPr bwMode="auto">
              <a:xfrm>
                <a:off x="2379" y="384"/>
                <a:ext cx="793" cy="480"/>
                <a:chOff x="2379" y="384"/>
                <a:chExt cx="793" cy="480"/>
              </a:xfrm>
            </p:grpSpPr>
            <p:sp>
              <p:nvSpPr>
                <p:cNvPr id="1751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407" y="38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dirty="0">
                      <a:latin typeface="Arial" charset="0"/>
                      <a:cs typeface="Arial" charset="0"/>
                    </a:rPr>
                    <a:t>8 METER</a:t>
                  </a:r>
                  <a:endParaRPr lang="en-U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000" dirty="0">
                      <a:latin typeface="Arial" charset="0"/>
                      <a:cs typeface="Arial" charset="0"/>
                    </a:rPr>
                    <a:t>0.024 SEK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46" name="Rectangle 42"/>
                <p:cNvSpPr>
                  <a:spLocks noChangeArrowheads="1"/>
                </p:cNvSpPr>
                <p:nvPr/>
              </p:nvSpPr>
              <p:spPr bwMode="auto">
                <a:xfrm>
                  <a:off x="2379" y="38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49" name="Group 45"/>
              <p:cNvGrpSpPr>
                <a:grpSpLocks/>
              </p:cNvGrpSpPr>
              <p:nvPr/>
            </p:nvGrpSpPr>
            <p:grpSpPr bwMode="auto">
              <a:xfrm>
                <a:off x="3172" y="384"/>
                <a:ext cx="793" cy="480"/>
                <a:chOff x="3172" y="384"/>
                <a:chExt cx="793" cy="480"/>
              </a:xfrm>
            </p:grpSpPr>
            <p:sp>
              <p:nvSpPr>
                <p:cNvPr id="175119" name="Rectangle 15"/>
                <p:cNvSpPr>
                  <a:spLocks noChangeArrowheads="1"/>
                </p:cNvSpPr>
                <p:nvPr/>
              </p:nvSpPr>
              <p:spPr bwMode="auto">
                <a:xfrm>
                  <a:off x="3200" y="38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dirty="0">
                      <a:latin typeface="Arial" charset="0"/>
                      <a:cs typeface="Arial" charset="0"/>
                    </a:rPr>
                    <a:t>8 METER</a:t>
                  </a:r>
                  <a:endParaRPr lang="en-U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000" dirty="0">
                      <a:latin typeface="Arial" charset="0"/>
                      <a:cs typeface="Arial" charset="0"/>
                    </a:rPr>
                    <a:t>0.024 SEK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48" name="Rectangle 44"/>
                <p:cNvSpPr>
                  <a:spLocks noChangeArrowheads="1"/>
                </p:cNvSpPr>
                <p:nvPr/>
              </p:nvSpPr>
              <p:spPr bwMode="auto">
                <a:xfrm>
                  <a:off x="3172" y="38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51" name="Group 47"/>
              <p:cNvGrpSpPr>
                <a:grpSpLocks/>
              </p:cNvGrpSpPr>
              <p:nvPr/>
            </p:nvGrpSpPr>
            <p:grpSpPr bwMode="auto">
              <a:xfrm>
                <a:off x="0" y="864"/>
                <a:ext cx="793" cy="480"/>
                <a:chOff x="0" y="864"/>
                <a:chExt cx="793" cy="480"/>
              </a:xfrm>
            </p:grpSpPr>
            <p:sp>
              <p:nvSpPr>
                <p:cNvPr id="175120" name="Rectangle 16"/>
                <p:cNvSpPr>
                  <a:spLocks noChangeArrowheads="1"/>
                </p:cNvSpPr>
                <p:nvPr/>
              </p:nvSpPr>
              <p:spPr bwMode="auto">
                <a:xfrm>
                  <a:off x="28" y="86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b="1" dirty="0">
                      <a:latin typeface="Arial" charset="0"/>
                      <a:cs typeface="Arial" charset="0"/>
                    </a:rPr>
                    <a:t>6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50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53" name="Group 49"/>
              <p:cNvGrpSpPr>
                <a:grpSpLocks/>
              </p:cNvGrpSpPr>
              <p:nvPr/>
            </p:nvGrpSpPr>
            <p:grpSpPr bwMode="auto">
              <a:xfrm>
                <a:off x="793" y="864"/>
                <a:ext cx="793" cy="480"/>
                <a:chOff x="793" y="864"/>
                <a:chExt cx="793" cy="480"/>
              </a:xfrm>
            </p:grpSpPr>
            <p:sp>
              <p:nvSpPr>
                <p:cNvPr id="175121" name="Rectangle 17"/>
                <p:cNvSpPr>
                  <a:spLocks noChangeArrowheads="1"/>
                </p:cNvSpPr>
                <p:nvPr/>
              </p:nvSpPr>
              <p:spPr bwMode="auto">
                <a:xfrm>
                  <a:off x="821" y="86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dirty="0">
                      <a:latin typeface="Arial" charset="0"/>
                      <a:cs typeface="Arial" charset="0"/>
                    </a:rPr>
                    <a:t>14 METER</a:t>
                  </a:r>
                  <a:endParaRPr lang="en-U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000" dirty="0">
                      <a:latin typeface="Arial" charset="0"/>
                      <a:cs typeface="Arial" charset="0"/>
                    </a:rPr>
                    <a:t>0.042 SEK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52" name="Rectangle 48"/>
                <p:cNvSpPr>
                  <a:spLocks noChangeArrowheads="1"/>
                </p:cNvSpPr>
                <p:nvPr/>
              </p:nvSpPr>
              <p:spPr bwMode="auto">
                <a:xfrm>
                  <a:off x="793" y="86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55" name="Group 51"/>
              <p:cNvGrpSpPr>
                <a:grpSpLocks/>
              </p:cNvGrpSpPr>
              <p:nvPr/>
            </p:nvGrpSpPr>
            <p:grpSpPr bwMode="auto">
              <a:xfrm>
                <a:off x="1586" y="864"/>
                <a:ext cx="793" cy="480"/>
                <a:chOff x="1586" y="864"/>
                <a:chExt cx="793" cy="480"/>
              </a:xfrm>
            </p:grpSpPr>
            <p:sp>
              <p:nvSpPr>
                <p:cNvPr id="1751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614" y="86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dirty="0">
                      <a:latin typeface="Arial" charset="0"/>
                      <a:cs typeface="Arial" charset="0"/>
                    </a:rPr>
                    <a:t>27 METER</a:t>
                  </a:r>
                  <a:endParaRPr lang="en-U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000" dirty="0">
                      <a:latin typeface="Arial" charset="0"/>
                      <a:cs typeface="Arial" charset="0"/>
                    </a:rPr>
                    <a:t>0.081 SEK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54" name="Rectangle 50"/>
                <p:cNvSpPr>
                  <a:spLocks noChangeArrowheads="1"/>
                </p:cNvSpPr>
                <p:nvPr/>
              </p:nvSpPr>
              <p:spPr bwMode="auto">
                <a:xfrm>
                  <a:off x="1586" y="86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57" name="Group 53"/>
              <p:cNvGrpSpPr>
                <a:grpSpLocks/>
              </p:cNvGrpSpPr>
              <p:nvPr/>
            </p:nvGrpSpPr>
            <p:grpSpPr bwMode="auto">
              <a:xfrm>
                <a:off x="2379" y="864"/>
                <a:ext cx="793" cy="480"/>
                <a:chOff x="2379" y="864"/>
                <a:chExt cx="793" cy="480"/>
              </a:xfrm>
            </p:grpSpPr>
            <p:sp>
              <p:nvSpPr>
                <p:cNvPr id="175123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7" y="86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dirty="0">
                      <a:latin typeface="Arial" charset="0"/>
                      <a:cs typeface="Arial" charset="0"/>
                    </a:rPr>
                    <a:t>53 METER</a:t>
                  </a:r>
                  <a:endParaRPr lang="en-U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000" dirty="0">
                      <a:latin typeface="Arial" charset="0"/>
                      <a:cs typeface="Arial" charset="0"/>
                    </a:rPr>
                    <a:t>0.160 SEK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56" name="Rectangle 52"/>
                <p:cNvSpPr>
                  <a:spLocks noChangeArrowheads="1"/>
                </p:cNvSpPr>
                <p:nvPr/>
              </p:nvSpPr>
              <p:spPr bwMode="auto">
                <a:xfrm>
                  <a:off x="2379" y="86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59" name="Group 55"/>
              <p:cNvGrpSpPr>
                <a:grpSpLocks/>
              </p:cNvGrpSpPr>
              <p:nvPr/>
            </p:nvGrpSpPr>
            <p:grpSpPr bwMode="auto">
              <a:xfrm>
                <a:off x="3172" y="864"/>
                <a:ext cx="793" cy="480"/>
                <a:chOff x="3172" y="864"/>
                <a:chExt cx="793" cy="480"/>
              </a:xfrm>
            </p:grpSpPr>
            <p:sp>
              <p:nvSpPr>
                <p:cNvPr id="175124" name="Rectangle 20"/>
                <p:cNvSpPr>
                  <a:spLocks noChangeArrowheads="1"/>
                </p:cNvSpPr>
                <p:nvPr/>
              </p:nvSpPr>
              <p:spPr bwMode="auto">
                <a:xfrm>
                  <a:off x="3200" y="86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dirty="0">
                      <a:latin typeface="Arial" charset="0"/>
                      <a:cs typeface="Arial" charset="0"/>
                    </a:rPr>
                    <a:t>65 METER</a:t>
                  </a:r>
                  <a:endParaRPr lang="en-U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000" dirty="0">
                      <a:latin typeface="Arial" charset="0"/>
                      <a:cs typeface="Arial" charset="0"/>
                    </a:rPr>
                    <a:t>0.194 SEK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58" name="Rectangle 54"/>
                <p:cNvSpPr>
                  <a:spLocks noChangeArrowheads="1"/>
                </p:cNvSpPr>
                <p:nvPr/>
              </p:nvSpPr>
              <p:spPr bwMode="auto">
                <a:xfrm>
                  <a:off x="3172" y="86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61" name="Group 57"/>
              <p:cNvGrpSpPr>
                <a:grpSpLocks/>
              </p:cNvGrpSpPr>
              <p:nvPr/>
            </p:nvGrpSpPr>
            <p:grpSpPr bwMode="auto">
              <a:xfrm>
                <a:off x="0" y="1344"/>
                <a:ext cx="793" cy="480"/>
                <a:chOff x="0" y="1344"/>
                <a:chExt cx="793" cy="480"/>
              </a:xfrm>
            </p:grpSpPr>
            <p:sp>
              <p:nvSpPr>
                <p:cNvPr id="175125" name="Rectangle 21"/>
                <p:cNvSpPr>
                  <a:spLocks noChangeArrowheads="1"/>
                </p:cNvSpPr>
                <p:nvPr/>
              </p:nvSpPr>
              <p:spPr bwMode="auto">
                <a:xfrm>
                  <a:off x="28" y="134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b="1" dirty="0">
                      <a:latin typeface="Arial" charset="0"/>
                      <a:cs typeface="Arial" charset="0"/>
                    </a:rPr>
                    <a:t>8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60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134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63" name="Group 59"/>
              <p:cNvGrpSpPr>
                <a:grpSpLocks/>
              </p:cNvGrpSpPr>
              <p:nvPr/>
            </p:nvGrpSpPr>
            <p:grpSpPr bwMode="auto">
              <a:xfrm>
                <a:off x="793" y="1344"/>
                <a:ext cx="793" cy="480"/>
                <a:chOff x="793" y="1344"/>
                <a:chExt cx="793" cy="480"/>
              </a:xfrm>
            </p:grpSpPr>
            <p:sp>
              <p:nvSpPr>
                <p:cNvPr id="175126" name="Rectangle 22"/>
                <p:cNvSpPr>
                  <a:spLocks noChangeArrowheads="1"/>
                </p:cNvSpPr>
                <p:nvPr/>
              </p:nvSpPr>
              <p:spPr bwMode="auto">
                <a:xfrm>
                  <a:off x="821" y="134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dirty="0">
                      <a:latin typeface="Arial" charset="0"/>
                      <a:cs typeface="Arial" charset="0"/>
                    </a:rPr>
                    <a:t>16 METER</a:t>
                  </a:r>
                  <a:endParaRPr lang="en-U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000" dirty="0">
                      <a:latin typeface="Arial" charset="0"/>
                      <a:cs typeface="Arial" charset="0"/>
                    </a:rPr>
                    <a:t>0.049 SEK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62" name="Rectangle 58"/>
                <p:cNvSpPr>
                  <a:spLocks noChangeArrowheads="1"/>
                </p:cNvSpPr>
                <p:nvPr/>
              </p:nvSpPr>
              <p:spPr bwMode="auto">
                <a:xfrm>
                  <a:off x="793" y="134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65" name="Group 61"/>
              <p:cNvGrpSpPr>
                <a:grpSpLocks/>
              </p:cNvGrpSpPr>
              <p:nvPr/>
            </p:nvGrpSpPr>
            <p:grpSpPr bwMode="auto">
              <a:xfrm>
                <a:off x="1586" y="1254"/>
                <a:ext cx="793" cy="570"/>
                <a:chOff x="1586" y="1254"/>
                <a:chExt cx="793" cy="570"/>
              </a:xfrm>
            </p:grpSpPr>
            <p:sp>
              <p:nvSpPr>
                <p:cNvPr id="175127" name="Rectangle 23"/>
                <p:cNvSpPr>
                  <a:spLocks noChangeArrowheads="1"/>
                </p:cNvSpPr>
                <p:nvPr/>
              </p:nvSpPr>
              <p:spPr bwMode="auto">
                <a:xfrm>
                  <a:off x="1611" y="1254"/>
                  <a:ext cx="740" cy="5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dirty="0">
                      <a:latin typeface="Arial" charset="0"/>
                      <a:cs typeface="Arial" charset="0"/>
                    </a:rPr>
                    <a:t>35 METER</a:t>
                  </a:r>
                  <a:endParaRPr lang="en-U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000" dirty="0">
                      <a:latin typeface="Arial" charset="0"/>
                      <a:cs typeface="Arial" charset="0"/>
                    </a:rPr>
                    <a:t>0.104 SEK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64" name="Rectangle 60"/>
                <p:cNvSpPr>
                  <a:spLocks noChangeArrowheads="1"/>
                </p:cNvSpPr>
                <p:nvPr/>
              </p:nvSpPr>
              <p:spPr bwMode="auto">
                <a:xfrm>
                  <a:off x="1586" y="134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67" name="Group 63"/>
              <p:cNvGrpSpPr>
                <a:grpSpLocks/>
              </p:cNvGrpSpPr>
              <p:nvPr/>
            </p:nvGrpSpPr>
            <p:grpSpPr bwMode="auto">
              <a:xfrm>
                <a:off x="2379" y="1344"/>
                <a:ext cx="793" cy="480"/>
                <a:chOff x="2379" y="1344"/>
                <a:chExt cx="793" cy="480"/>
              </a:xfrm>
            </p:grpSpPr>
            <p:sp>
              <p:nvSpPr>
                <p:cNvPr id="175128" name="Rectangle 24"/>
                <p:cNvSpPr>
                  <a:spLocks noChangeArrowheads="1"/>
                </p:cNvSpPr>
                <p:nvPr/>
              </p:nvSpPr>
              <p:spPr bwMode="auto">
                <a:xfrm>
                  <a:off x="2407" y="134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dirty="0">
                      <a:latin typeface="Arial" charset="0"/>
                      <a:cs typeface="Arial" charset="0"/>
                    </a:rPr>
                    <a:t>61 METER</a:t>
                  </a:r>
                  <a:endParaRPr lang="en-U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000" dirty="0">
                      <a:latin typeface="Arial" charset="0"/>
                      <a:cs typeface="Arial" charset="0"/>
                    </a:rPr>
                    <a:t>0.183 SEK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66" name="Rectangle 62"/>
                <p:cNvSpPr>
                  <a:spLocks noChangeArrowheads="1"/>
                </p:cNvSpPr>
                <p:nvPr/>
              </p:nvSpPr>
              <p:spPr bwMode="auto">
                <a:xfrm>
                  <a:off x="2379" y="134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75169" name="Group 65"/>
              <p:cNvGrpSpPr>
                <a:grpSpLocks/>
              </p:cNvGrpSpPr>
              <p:nvPr/>
            </p:nvGrpSpPr>
            <p:grpSpPr bwMode="auto">
              <a:xfrm>
                <a:off x="3172" y="1344"/>
                <a:ext cx="793" cy="480"/>
                <a:chOff x="3172" y="1344"/>
                <a:chExt cx="793" cy="480"/>
              </a:xfrm>
            </p:grpSpPr>
            <p:sp>
              <p:nvSpPr>
                <p:cNvPr id="175129" name="Rectangle 25"/>
                <p:cNvSpPr>
                  <a:spLocks noChangeArrowheads="1"/>
                </p:cNvSpPr>
                <p:nvPr/>
              </p:nvSpPr>
              <p:spPr bwMode="auto">
                <a:xfrm>
                  <a:off x="3200" y="1344"/>
                  <a:ext cx="73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00" dirty="0">
                      <a:latin typeface="Arial" charset="0"/>
                      <a:cs typeface="Arial" charset="0"/>
                    </a:rPr>
                    <a:t>88 METER</a:t>
                  </a:r>
                  <a:endParaRPr lang="en-US" sz="1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000" dirty="0">
                      <a:latin typeface="Arial" charset="0"/>
                      <a:cs typeface="Arial" charset="0"/>
                    </a:rPr>
                    <a:t>0.264 SEK</a:t>
                  </a:r>
                  <a:endParaRPr lang="en-US" sz="2400" dirty="0">
                    <a:latin typeface="Arial" charset="0"/>
                  </a:endParaRPr>
                </a:p>
              </p:txBody>
            </p:sp>
            <p:sp>
              <p:nvSpPr>
                <p:cNvPr id="175168" name="Rectangle 64"/>
                <p:cNvSpPr>
                  <a:spLocks noChangeArrowheads="1"/>
                </p:cNvSpPr>
                <p:nvPr/>
              </p:nvSpPr>
              <p:spPr bwMode="auto">
                <a:xfrm>
                  <a:off x="3172" y="1344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75171" name="Rectangle 67"/>
            <p:cNvSpPr>
              <a:spLocks noChangeArrowheads="1"/>
            </p:cNvSpPr>
            <p:nvPr/>
          </p:nvSpPr>
          <p:spPr bwMode="auto">
            <a:xfrm>
              <a:off x="-3" y="-3"/>
              <a:ext cx="3971" cy="183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75174" name="Rectangle 70"/>
          <p:cNvSpPr>
            <a:spLocks noChangeArrowheads="1"/>
          </p:cNvSpPr>
          <p:nvPr/>
        </p:nvSpPr>
        <p:spPr bwMode="auto">
          <a:xfrm>
            <a:off x="3486150" y="21907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75173" name="Picture 69" descr="Starter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85" y="4301906"/>
            <a:ext cx="5751945" cy="25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7E91118-6BC1-4C2D-B4A0-65318BE70B05}"/>
              </a:ext>
            </a:extLst>
          </p:cNvPr>
          <p:cNvSpPr txBox="1"/>
          <p:nvPr/>
        </p:nvSpPr>
        <p:spPr>
          <a:xfrm>
            <a:off x="5805774" y="5562314"/>
            <a:ext cx="1686680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050" b="1" dirty="0">
                <a:latin typeface="Arial Bold"/>
              </a:rPr>
              <a:t>         Distanse = 1m</a:t>
            </a:r>
          </a:p>
          <a:p>
            <a:r>
              <a:rPr lang="nb-NO" sz="1050" b="1" dirty="0">
                <a:latin typeface="Arial Bold"/>
              </a:rPr>
              <a:t>Forsinkelse = 0,003 sek</a:t>
            </a:r>
            <a:endParaRPr lang="nb-NO" sz="1050" b="1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6330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B0E-7506-4A7B-84E5-74DB8EA8C279}" type="slidenum">
              <a:rPr lang="nb-NO"/>
              <a:pPr/>
              <a:t>9</a:t>
            </a:fld>
            <a:endParaRPr lang="nb-NO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956" y="487364"/>
            <a:ext cx="8941676" cy="8534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b="1" dirty="0"/>
              <a:t>CR 22.4-7 - Starter og Recallstarter</a:t>
            </a:r>
            <a:endParaRPr lang="nb-NO" sz="3600" b="1" dirty="0">
              <a:cs typeface="Calibri Light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9569" y="1676400"/>
            <a:ext cx="9729951" cy="467453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nb-NO" b="1" dirty="0">
                <a:ea typeface="ＭＳ Ｐゴシック"/>
              </a:rPr>
              <a:t>En (eller flere) recallstartere skal assistere starteren.</a:t>
            </a:r>
          </a:p>
          <a:p>
            <a:pPr lvl="1">
              <a:lnSpc>
                <a:spcPct val="80000"/>
              </a:lnSpc>
            </a:pPr>
            <a:r>
              <a:rPr lang="nb-NO" dirty="0">
                <a:ea typeface="ＭＳ Ｐゴシック"/>
              </a:rPr>
              <a:t>Merknad: For øvelsene 200 m, 400 m, 400 m hekk, 4x100 m, 4x200 m, 4x400 m og 1000 m stafett, bør det være minst to </a:t>
            </a:r>
            <a:r>
              <a:rPr lang="nb-NO" dirty="0" err="1">
                <a:ea typeface="ＭＳ Ｐゴシック"/>
              </a:rPr>
              <a:t>recallstartere</a:t>
            </a:r>
            <a:r>
              <a:rPr lang="nb-NO" dirty="0">
                <a:ea typeface="ＭＳ Ｐゴシック"/>
              </a:rPr>
              <a:t>.</a:t>
            </a:r>
            <a:endParaRPr lang="nb-NO" dirty="0">
              <a:ea typeface="ＭＳ Ｐゴシック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nb-NO" b="1" dirty="0">
                <a:ea typeface="ＭＳ Ｐゴシック"/>
              </a:rPr>
              <a:t>Starteren skal</a:t>
            </a:r>
            <a:endParaRPr lang="nb-NO" b="1" dirty="0">
              <a:ea typeface="ＭＳ Ｐゴシック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dirty="0">
                <a:ea typeface="ＭＳ Ｐゴシック"/>
              </a:rPr>
              <a:t>tildele recallstarterne oppgaver og</a:t>
            </a:r>
            <a:endParaRPr lang="nb-NO" dirty="0">
              <a:ea typeface="ＭＳ Ｐゴシック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dirty="0">
                <a:ea typeface="ＭＳ Ｐゴシック"/>
              </a:rPr>
              <a:t>bestemme deres plassering for mindre stevner </a:t>
            </a:r>
            <a:endParaRPr lang="nb-NO" dirty="0">
              <a:ea typeface="ＭＳ Ｐゴシック"/>
              <a:cs typeface="Calibri"/>
            </a:endParaRPr>
          </a:p>
          <a:p>
            <a:pPr>
              <a:lnSpc>
                <a:spcPct val="80000"/>
              </a:lnSpc>
              <a:buFont typeface="Arial" pitchFamily="49" charset="0"/>
              <a:buChar char="•"/>
            </a:pPr>
            <a:r>
              <a:rPr lang="nb-NO" b="1" dirty="0">
                <a:ea typeface="ＭＳ Ｐゴシック"/>
              </a:rPr>
              <a:t>Recallstarterne</a:t>
            </a:r>
            <a:r>
              <a:rPr lang="nb-NO" dirty="0">
                <a:ea typeface="ＭＳ Ｐゴシック"/>
              </a:rPr>
              <a:t> </a:t>
            </a:r>
            <a:r>
              <a:rPr lang="nb-NO" b="1" dirty="0">
                <a:ea typeface="ＭＳ Ｐゴシック"/>
              </a:rPr>
              <a:t>skal</a:t>
            </a:r>
            <a:endParaRPr lang="nb-NO" dirty="0"/>
          </a:p>
          <a:p>
            <a:pPr lvl="1">
              <a:lnSpc>
                <a:spcPct val="80000"/>
              </a:lnSpc>
            </a:pPr>
            <a:r>
              <a:rPr lang="nb-NO" dirty="0">
                <a:ea typeface="ＭＳ Ｐゴシック"/>
              </a:rPr>
              <a:t>skal kunne se hver enkelt utøver de har ansvar for.</a:t>
            </a:r>
            <a:endParaRPr lang="nb-NO" dirty="0">
              <a:ea typeface="ＭＳ Ｐゴシック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nb-NO" dirty="0">
                <a:ea typeface="ＭＳ Ｐゴシック"/>
              </a:rPr>
              <a:t>tilbakekalle feltet hvis noe ureglementert observeres, eller om de er usikre på om starten ble rettferdig. Deretter meddele sine observasjoner til starteren.</a:t>
            </a:r>
            <a:endParaRPr lang="nb-NO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1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bldLvl="3" autoUpdateAnimBg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3AFC9C2C476C43A0EBC83FD12C3506" ma:contentTypeVersion="9" ma:contentTypeDescription="Opprett et nytt dokument." ma:contentTypeScope="" ma:versionID="5a4feda6daa77682533106763d66ba9e">
  <xsd:schema xmlns:xsd="http://www.w3.org/2001/XMLSchema" xmlns:xs="http://www.w3.org/2001/XMLSchema" xmlns:p="http://schemas.microsoft.com/office/2006/metadata/properties" xmlns:ns2="0407ded1-0cca-4a9c-a9ed-3adc42b62707" xmlns:ns3="1b3efd35-8258-464b-ae98-a25615be8447" targetNamespace="http://schemas.microsoft.com/office/2006/metadata/properties" ma:root="true" ma:fieldsID="eb61c97e2cc30d10c928e561b7d83a2f" ns2:_="" ns3:_="">
    <xsd:import namespace="0407ded1-0cca-4a9c-a9ed-3adc42b62707"/>
    <xsd:import namespace="1b3efd35-8258-464b-ae98-a25615be84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7ded1-0cca-4a9c-a9ed-3adc42b62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efd35-8258-464b-ae98-a25615be84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09D3B-0FBA-4D20-B1F9-153BCB720A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0CD88B-5D36-40F9-A67D-F188BA50C39A}">
  <ds:schemaRefs>
    <ds:schemaRef ds:uri="http://schemas.microsoft.com/office/2006/documentManagement/types"/>
    <ds:schemaRef ds:uri="0407ded1-0cca-4a9c-a9ed-3adc42b62707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1b3efd35-8258-464b-ae98-a25615be8447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5F005B0-F0C2-428E-B1EF-71844193EBAB}">
  <ds:schemaRefs>
    <ds:schemaRef ds:uri="0407ded1-0cca-4a9c-a9ed-3adc42b62707"/>
    <ds:schemaRef ds:uri="1b3efd35-8258-464b-ae98-a25615be84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3711</Words>
  <Application>Microsoft Office PowerPoint</Application>
  <PresentationFormat>Widescreen</PresentationFormat>
  <Paragraphs>520</Paragraphs>
  <Slides>59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59</vt:i4>
      </vt:variant>
    </vt:vector>
  </HeadingPairs>
  <TitlesOfParts>
    <vt:vector size="60" baseType="lpstr">
      <vt:lpstr>Office-tema</vt:lpstr>
      <vt:lpstr>PowerPoint-presentasjon</vt:lpstr>
      <vt:lpstr>Kursinnhold</vt:lpstr>
      <vt:lpstr>Starterens egenskaper og betydning  for vellykket gjennomføring av et stevne</vt:lpstr>
      <vt:lpstr>Starterens viktigste oppgaver (1)</vt:lpstr>
      <vt:lpstr>Starterens viktigste oppgaver (2)</vt:lpstr>
      <vt:lpstr>CR 22.2 og 3 – Starteren (1)</vt:lpstr>
      <vt:lpstr>CR 22.2-3 – Starteren (2)</vt:lpstr>
      <vt:lpstr>Starterhøyttalere</vt:lpstr>
      <vt:lpstr>CR 22.4-7 - Starter og Recallstarter</vt:lpstr>
      <vt:lpstr>TR 16 – Starten (1)</vt:lpstr>
      <vt:lpstr>TR 16 – Starten (2)</vt:lpstr>
      <vt:lpstr>TR 16 – Starten forts. (3)</vt:lpstr>
      <vt:lpstr>TR 16 – Starten forts. (4)</vt:lpstr>
      <vt:lpstr>TR 16 – Starten forts. (5)</vt:lpstr>
      <vt:lpstr>TR 16 – Starten forts. (6)</vt:lpstr>
      <vt:lpstr>TR 16 – Starten forts. (7)</vt:lpstr>
      <vt:lpstr>TR 16 – Starten forts. (8)</vt:lpstr>
      <vt:lpstr>TR 16 – Starten forts. (9)</vt:lpstr>
      <vt:lpstr>TR 16.7 - Advarsel og diskvalifikasjon</vt:lpstr>
      <vt:lpstr>TR 16.7 - Advarsel og diskvalifikasjon forts. (2)</vt:lpstr>
      <vt:lpstr>TR 16.8 / TR 39.8.3 - Mangekamp</vt:lpstr>
      <vt:lpstr>CR 18 Overdommer for start</vt:lpstr>
      <vt:lpstr>PowerPoint-presentasjon</vt:lpstr>
      <vt:lpstr>CR 18 - Overdommer start forts. (3)</vt:lpstr>
      <vt:lpstr>TR 8.4 Protester ved starten</vt:lpstr>
      <vt:lpstr>TR 8.4 Protester ved starten forts. (2)</vt:lpstr>
      <vt:lpstr>TR 8.4 Protester ved starten forts. (3)</vt:lpstr>
      <vt:lpstr>TR 16.10 - Tilbakekalling av feil start</vt:lpstr>
      <vt:lpstr>TR 16.10 - Tilbakekalling av feil start forts. (2)</vt:lpstr>
      <vt:lpstr>TR 16.10 – Tilbakekalling av feil start fors. (3)</vt:lpstr>
      <vt:lpstr>TR 15.3 – Startinformasjonssystem (SIS)</vt:lpstr>
      <vt:lpstr>TR 15.3 – Startinformasjonssystem (SIS) forts. (2)</vt:lpstr>
      <vt:lpstr>TR 15.3 – Startinformasjonssystem (SIS) forts. (3)</vt:lpstr>
      <vt:lpstr>Kommando: ”Reis opp” benyttes</vt:lpstr>
      <vt:lpstr>Kommando: ”Reis opp” benyttes forts. (2)</vt:lpstr>
      <vt:lpstr>CR 22 - Startkoordinator, starter og recallstarter</vt:lpstr>
      <vt:lpstr>Anbefalt praksis i Norge</vt:lpstr>
      <vt:lpstr>CR 23 – Startordnerens oppgaver </vt:lpstr>
      <vt:lpstr>CR 23 – Startordnerens oppgaver forts. (2)</vt:lpstr>
      <vt:lpstr>Sprintstarten i praksis</vt:lpstr>
      <vt:lpstr>Sprintstarten i praksis forts. (2)</vt:lpstr>
      <vt:lpstr>Sprintstarten i praksis forts. (3)</vt:lpstr>
      <vt:lpstr>Kortene</vt:lpstr>
      <vt:lpstr>Grønt kort</vt:lpstr>
      <vt:lpstr>Rødt og svart (diagonalt delt) kort </vt:lpstr>
      <vt:lpstr>Gult og svart (diagonalt delt) kort </vt:lpstr>
      <vt:lpstr>Rødt og hvitt (diagonalt delt) kort</vt:lpstr>
      <vt:lpstr>Disiplinære kort </vt:lpstr>
      <vt:lpstr>Gult kort </vt:lpstr>
      <vt:lpstr>Gult kort ved start i startblokker</vt:lpstr>
      <vt:lpstr>Gult kort stående start </vt:lpstr>
      <vt:lpstr>Rødt kort </vt:lpstr>
      <vt:lpstr>Starterens viktigste kontakter</vt:lpstr>
      <vt:lpstr>Starterens utstyr</vt:lpstr>
      <vt:lpstr>Starterens plassering</vt:lpstr>
      <vt:lpstr>Starterens plassering forts. (2)</vt:lpstr>
      <vt:lpstr>Støymåling fra startrevolver</vt:lpstr>
      <vt:lpstr>Starterens plassering – Forts.</vt:lpstr>
      <vt:lpstr>Hvordan utvikle seg som starter?</vt:lpstr>
    </vt:vector>
  </TitlesOfParts>
  <Company>Norges Idrettsforbund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Sjöqvist, Veslemøy</dc:creator>
  <cp:lastModifiedBy>Sjöqvist, Veslemøy</cp:lastModifiedBy>
  <cp:revision>425</cp:revision>
  <dcterms:created xsi:type="dcterms:W3CDTF">2023-10-30T10:03:08Z</dcterms:created>
  <dcterms:modified xsi:type="dcterms:W3CDTF">2023-11-13T11:38:42Z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0x0101003C3AFC9C2C476C43A0EBC83FD12C3506</vt:lpwstr>
  </property>
</Properties>
</file>